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62" r:id="rId3"/>
    <p:sldId id="295" r:id="rId4"/>
    <p:sldId id="279" r:id="rId5"/>
    <p:sldId id="296" r:id="rId6"/>
    <p:sldId id="297" r:id="rId7"/>
    <p:sldId id="277" r:id="rId8"/>
    <p:sldId id="276" r:id="rId9"/>
    <p:sldId id="278" r:id="rId10"/>
    <p:sldId id="281" r:id="rId11"/>
    <p:sldId id="284" r:id="rId12"/>
    <p:sldId id="280" r:id="rId13"/>
    <p:sldId id="298" r:id="rId14"/>
    <p:sldId id="282" r:id="rId15"/>
    <p:sldId id="263" r:id="rId16"/>
    <p:sldId id="283" r:id="rId17"/>
    <p:sldId id="300" r:id="rId18"/>
    <p:sldId id="301" r:id="rId19"/>
    <p:sldId id="285" r:id="rId20"/>
    <p:sldId id="288" r:id="rId21"/>
    <p:sldId id="287" r:id="rId22"/>
    <p:sldId id="291" r:id="rId23"/>
    <p:sldId id="290" r:id="rId24"/>
    <p:sldId id="29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5D201"/>
    <a:srgbClr val="FEE134"/>
    <a:srgbClr val="FEDD16"/>
    <a:srgbClr val="CC9900"/>
    <a:srgbClr val="6ABBD4"/>
    <a:srgbClr val="A50021"/>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4728" autoAdjust="0"/>
  </p:normalViewPr>
  <p:slideViewPr>
    <p:cSldViewPr>
      <p:cViewPr>
        <p:scale>
          <a:sx n="100" d="100"/>
          <a:sy n="100" d="100"/>
        </p:scale>
        <p:origin x="-456" y="11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Fatalities on Georgia's Roadways</c:v>
                </c:pt>
              </c:strCache>
            </c:strRef>
          </c:tx>
          <c:invertIfNegative val="0"/>
          <c:cat>
            <c:strRef>
              <c:f>Sheet1!$A$2:$A$4</c:f>
              <c:strCache>
                <c:ptCount val="3"/>
                <c:pt idx="0">
                  <c:v>CY 2014</c:v>
                </c:pt>
                <c:pt idx="1">
                  <c:v>CY 2015</c:v>
                </c:pt>
                <c:pt idx="2">
                  <c:v>CY 2016</c:v>
                </c:pt>
              </c:strCache>
            </c:strRef>
          </c:cat>
          <c:val>
            <c:numRef>
              <c:f>Sheet1!$B$2:$B$4</c:f>
              <c:numCache>
                <c:formatCode>#,##0</c:formatCode>
                <c:ptCount val="3"/>
                <c:pt idx="0">
                  <c:v>1170</c:v>
                </c:pt>
                <c:pt idx="1">
                  <c:v>1432</c:v>
                </c:pt>
                <c:pt idx="2">
                  <c:v>1536</c:v>
                </c:pt>
              </c:numCache>
            </c:numRef>
          </c:val>
        </c:ser>
        <c:ser>
          <c:idx val="1"/>
          <c:order val="1"/>
          <c:tx>
            <c:strRef>
              <c:f>Sheet1!$C$1</c:f>
              <c:strCache>
                <c:ptCount val="1"/>
                <c:pt idx="0">
                  <c:v>Series 2</c:v>
                </c:pt>
              </c:strCache>
            </c:strRef>
          </c:tx>
          <c:invertIfNegative val="0"/>
          <c:cat>
            <c:strRef>
              <c:f>Sheet1!$A$2:$A$4</c:f>
              <c:strCache>
                <c:ptCount val="3"/>
                <c:pt idx="0">
                  <c:v>CY 2014</c:v>
                </c:pt>
                <c:pt idx="1">
                  <c:v>CY 2015</c:v>
                </c:pt>
                <c:pt idx="2">
                  <c:v>CY 2016</c:v>
                </c:pt>
              </c:strCache>
            </c:strRef>
          </c:cat>
          <c:val>
            <c:numRef>
              <c:f>Sheet1!$C$2:$C$4</c:f>
              <c:numCache>
                <c:formatCode>General</c:formatCode>
                <c:ptCount val="3"/>
                <c:pt idx="0">
                  <c:v>2.4</c:v>
                </c:pt>
                <c:pt idx="1">
                  <c:v>4.4000000000000004</c:v>
                </c:pt>
                <c:pt idx="2">
                  <c:v>1.8</c:v>
                </c:pt>
              </c:numCache>
            </c:numRef>
          </c:val>
        </c:ser>
        <c:ser>
          <c:idx val="2"/>
          <c:order val="2"/>
          <c:tx>
            <c:strRef>
              <c:f>Sheet1!$D$1</c:f>
              <c:strCache>
                <c:ptCount val="1"/>
                <c:pt idx="0">
                  <c:v>Series 3</c:v>
                </c:pt>
              </c:strCache>
            </c:strRef>
          </c:tx>
          <c:invertIfNegative val="0"/>
          <c:cat>
            <c:strRef>
              <c:f>Sheet1!$A$2:$A$4</c:f>
              <c:strCache>
                <c:ptCount val="3"/>
                <c:pt idx="0">
                  <c:v>CY 2014</c:v>
                </c:pt>
                <c:pt idx="1">
                  <c:v>CY 2015</c:v>
                </c:pt>
                <c:pt idx="2">
                  <c:v>CY 2016</c:v>
                </c:pt>
              </c:strCache>
            </c:strRef>
          </c:cat>
          <c:val>
            <c:numRef>
              <c:f>Sheet1!$D$2:$D$4</c:f>
            </c:numRef>
          </c:val>
        </c:ser>
        <c:dLbls>
          <c:showLegendKey val="0"/>
          <c:showVal val="0"/>
          <c:showCatName val="0"/>
          <c:showSerName val="0"/>
          <c:showPercent val="0"/>
          <c:showBubbleSize val="0"/>
        </c:dLbls>
        <c:gapWidth val="150"/>
        <c:axId val="23445888"/>
        <c:axId val="23447424"/>
      </c:barChart>
      <c:catAx>
        <c:axId val="23445888"/>
        <c:scaling>
          <c:orientation val="minMax"/>
        </c:scaling>
        <c:delete val="0"/>
        <c:axPos val="b"/>
        <c:majorTickMark val="out"/>
        <c:minorTickMark val="none"/>
        <c:tickLblPos val="nextTo"/>
        <c:crossAx val="23447424"/>
        <c:crosses val="autoZero"/>
        <c:auto val="1"/>
        <c:lblAlgn val="ctr"/>
        <c:lblOffset val="100"/>
        <c:noMultiLvlLbl val="0"/>
      </c:catAx>
      <c:valAx>
        <c:axId val="23447424"/>
        <c:scaling>
          <c:orientation val="minMax"/>
        </c:scaling>
        <c:delete val="0"/>
        <c:axPos val="l"/>
        <c:majorGridlines/>
        <c:numFmt formatCode="#,##0" sourceLinked="1"/>
        <c:majorTickMark val="out"/>
        <c:minorTickMark val="none"/>
        <c:tickLblPos val="nextTo"/>
        <c:crossAx val="23445888"/>
        <c:crosses val="autoZero"/>
        <c:crossBetween val="between"/>
      </c:valAx>
    </c:plotArea>
    <c:legend>
      <c:legendPos val="r"/>
      <c:legendEntry>
        <c:idx val="1"/>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xtLst/>
        </p:spPr>
        <p:txBody>
          <a:bodyPr vert="horz" wrap="square" lIns="93168" tIns="46584" rIns="93168" bIns="46584" numCol="1" anchor="t" anchorCtr="0" compatLnSpc="1">
            <a:prstTxWarp prst="textNoShape">
              <a:avLst/>
            </a:prstTxWarp>
          </a:bodyPr>
          <a:lstStyle>
            <a:lvl1pPr defTabSz="931956" eaLnBrk="0" hangingPunct="0">
              <a:defRPr sz="1200">
                <a:latin typeface="Arial" charset="0"/>
                <a:cs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xtLst/>
        </p:spPr>
        <p:txBody>
          <a:bodyPr vert="horz" wrap="square" lIns="93168" tIns="46584" rIns="93168" bIns="46584" numCol="1" anchor="t" anchorCtr="0" compatLnSpc="1">
            <a:prstTxWarp prst="textNoShape">
              <a:avLst/>
            </a:prstTxWarp>
          </a:bodyPr>
          <a:lstStyle>
            <a:lvl1pPr algn="r" defTabSz="931956" eaLnBrk="0" hangingPunct="0">
              <a:defRPr sz="1200">
                <a:latin typeface="Arial" charset="0"/>
                <a:cs typeface="Arial" charset="0"/>
              </a:defRPr>
            </a:lvl1pPr>
          </a:lstStyle>
          <a:p>
            <a:pPr>
              <a:defRPr/>
            </a:pPr>
            <a:fld id="{59C15D51-E6CC-446F-B25C-8E1F80960496}" type="datetimeFigureOut">
              <a:rPr lang="en-US"/>
              <a:pPr>
                <a:defRPr/>
              </a:pPr>
              <a:t>2/8/2018</a:t>
            </a:fld>
            <a:endParaRPr lang="en-US"/>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xtLst/>
        </p:spPr>
        <p:txBody>
          <a:bodyPr vert="horz" wrap="square" lIns="93168" tIns="46584" rIns="93168" bIns="46584" numCol="1" anchor="b" anchorCtr="0" compatLnSpc="1">
            <a:prstTxWarp prst="textNoShape">
              <a:avLst/>
            </a:prstTxWarp>
          </a:bodyPr>
          <a:lstStyle>
            <a:lvl1pPr defTabSz="931956" eaLnBrk="0" hangingPunct="0">
              <a:defRPr sz="1200">
                <a:latin typeface="Arial" charset="0"/>
                <a:cs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xtLst/>
        </p:spPr>
        <p:txBody>
          <a:bodyPr vert="horz" wrap="square" lIns="93168" tIns="46584" rIns="93168" bIns="46584" numCol="1" anchor="b" anchorCtr="0" compatLnSpc="1">
            <a:prstTxWarp prst="textNoShape">
              <a:avLst/>
            </a:prstTxWarp>
          </a:bodyPr>
          <a:lstStyle>
            <a:lvl1pPr algn="r" defTabSz="931956" eaLnBrk="0" hangingPunct="0">
              <a:defRPr sz="1200">
                <a:latin typeface="Arial" charset="0"/>
                <a:cs typeface="Arial" charset="0"/>
              </a:defRPr>
            </a:lvl1pPr>
          </a:lstStyle>
          <a:p>
            <a:pPr>
              <a:defRPr/>
            </a:pPr>
            <a:fld id="{1AA0C09B-870D-4ACA-AFCA-704383247596}" type="slidenum">
              <a:rPr lang="en-US"/>
              <a:pPr>
                <a:defRPr/>
              </a:pPr>
              <a:t>‹#›</a:t>
            </a:fld>
            <a:endParaRPr lang="en-US"/>
          </a:p>
        </p:txBody>
      </p:sp>
    </p:spTree>
    <p:extLst>
      <p:ext uri="{BB962C8B-B14F-4D97-AF65-F5344CB8AC3E}">
        <p14:creationId xmlns:p14="http://schemas.microsoft.com/office/powerpoint/2010/main" val="361821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D5F2366-D49E-43FA-96E0-4D5FD4567D93}" type="datetimeFigureOut">
              <a:rPr lang="en-US" smtClean="0"/>
              <a:t>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076AFFB-11A5-4A55-8CB6-AF311D683730}" type="slidenum">
              <a:rPr lang="en-US" smtClean="0"/>
              <a:t>‹#›</a:t>
            </a:fld>
            <a:endParaRPr lang="en-US"/>
          </a:p>
        </p:txBody>
      </p:sp>
    </p:spTree>
    <p:extLst>
      <p:ext uri="{BB962C8B-B14F-4D97-AF65-F5344CB8AC3E}">
        <p14:creationId xmlns:p14="http://schemas.microsoft.com/office/powerpoint/2010/main" val="229025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Lamar Advertising donated this billboard to the Georgia</a:t>
            </a:r>
            <a:r>
              <a:rPr lang="en-US" baseline="0" dirty="0" smtClean="0"/>
              <a:t> Struck-by Alliance. It can be seen throughout Georgia in the following cities: Rome, Atlanta, Savannah, Augusta, Brunswick and Macon. </a:t>
            </a:r>
            <a:endParaRPr lang="en-US" dirty="0"/>
          </a:p>
        </p:txBody>
      </p:sp>
      <p:sp>
        <p:nvSpPr>
          <p:cNvPr id="4" name="Slide Number Placeholder 3"/>
          <p:cNvSpPr>
            <a:spLocks noGrp="1"/>
          </p:cNvSpPr>
          <p:nvPr>
            <p:ph type="sldNum" sz="quarter" idx="10"/>
          </p:nvPr>
        </p:nvSpPr>
        <p:spPr/>
        <p:txBody>
          <a:bodyPr/>
          <a:lstStyle/>
          <a:p>
            <a:fld id="{99AA458A-6368-4158-9037-7E8E70756694}" type="slidenum">
              <a:rPr lang="en-US" smtClean="0"/>
              <a:t>5</a:t>
            </a:fld>
            <a:endParaRPr lang="en-US"/>
          </a:p>
        </p:txBody>
      </p:sp>
    </p:spTree>
    <p:extLst>
      <p:ext uri="{BB962C8B-B14F-4D97-AF65-F5344CB8AC3E}">
        <p14:creationId xmlns:p14="http://schemas.microsoft.com/office/powerpoint/2010/main" val="320789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Lamar Advertising donated this billboard to the Georgia</a:t>
            </a:r>
            <a:r>
              <a:rPr lang="en-US" baseline="0" dirty="0" smtClean="0"/>
              <a:t> Struck-by Alliance. It can be seen throughout Georgia in the following cities: Rome, Atlanta, Savannah, Augusta, Brunswick and Macon. </a:t>
            </a:r>
            <a:endParaRPr lang="en-US" dirty="0" smtClean="0"/>
          </a:p>
          <a:p>
            <a:endParaRPr lang="en-US" dirty="0"/>
          </a:p>
        </p:txBody>
      </p:sp>
      <p:sp>
        <p:nvSpPr>
          <p:cNvPr id="4" name="Slide Number Placeholder 3"/>
          <p:cNvSpPr>
            <a:spLocks noGrp="1"/>
          </p:cNvSpPr>
          <p:nvPr>
            <p:ph type="sldNum" sz="quarter" idx="10"/>
          </p:nvPr>
        </p:nvSpPr>
        <p:spPr/>
        <p:txBody>
          <a:bodyPr/>
          <a:lstStyle/>
          <a:p>
            <a:fld id="{99AA458A-6368-4158-9037-7E8E70756694}" type="slidenum">
              <a:rPr lang="en-US" smtClean="0"/>
              <a:t>6</a:t>
            </a:fld>
            <a:endParaRPr lang="en-US"/>
          </a:p>
        </p:txBody>
      </p:sp>
    </p:spTree>
    <p:extLst>
      <p:ext uri="{BB962C8B-B14F-4D97-AF65-F5344CB8AC3E}">
        <p14:creationId xmlns:p14="http://schemas.microsoft.com/office/powerpoint/2010/main" val="352122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Doug Turnbull’s advice for drivers on I-285: “With this fact in mind, drive with even more awareness on I-285. Think twice before trying to squeeze between two tractor trailers, as you move to exit at the last second. Read the signs and obey the speed limits on those sharp transition ramps on the south side Perimeter. And, please, don’t stray your eyes to your smart device. With all of the aforementioned variables swirling around I-285, you just cannot afford to miss one. That could be the difference in life and death.” Doug Turnbull is the PM drive airborne anchor for Triple Team Traffic on News 95-5 FM and AM-750 WSB and writes how own traffic blog on wsbradio.com.</a:t>
            </a:r>
          </a:p>
          <a:p>
            <a:endParaRPr lang="en-US" dirty="0" smtClean="0">
              <a:effectLst/>
            </a:endParaRPr>
          </a:p>
          <a:p>
            <a:r>
              <a:rPr lang="en-US" dirty="0" smtClean="0">
                <a:effectLst/>
              </a:rPr>
              <a:t>Traffic Fatalities in Georgia provided by GDOT: http://www.dot.ga.gov/DS/SafetyOperation/DAAA </a:t>
            </a:r>
          </a:p>
          <a:p>
            <a:r>
              <a:rPr lang="en-US" b="1" dirty="0" smtClean="0">
                <a:effectLst/>
              </a:rPr>
              <a:t>Traffic Fatalities Up in Georgia</a:t>
            </a:r>
          </a:p>
          <a:p>
            <a:r>
              <a:rPr lang="en-US" dirty="0" smtClean="0">
                <a:effectLst/>
              </a:rPr>
              <a:t>As of the six-month mark (ending June 30, 2015) there were a total of </a:t>
            </a:r>
            <a:r>
              <a:rPr lang="en-US" b="1" dirty="0" smtClean="0">
                <a:effectLst/>
              </a:rPr>
              <a:t>662 fatalities</a:t>
            </a:r>
            <a:r>
              <a:rPr lang="en-US" dirty="0" smtClean="0">
                <a:effectLst/>
              </a:rPr>
              <a:t> - 114 more than the first half of last year. With an average of over </a:t>
            </a:r>
            <a:r>
              <a:rPr lang="en-US" b="1" dirty="0" smtClean="0">
                <a:effectLst/>
              </a:rPr>
              <a:t>100 deaths</a:t>
            </a:r>
            <a:r>
              <a:rPr lang="en-US" dirty="0" smtClean="0">
                <a:effectLst/>
              </a:rPr>
              <a:t> a month, Georgia is on track for </a:t>
            </a:r>
            <a:r>
              <a:rPr lang="en-US" b="1" dirty="0" smtClean="0">
                <a:effectLst/>
              </a:rPr>
              <a:t>1,200</a:t>
            </a:r>
            <a:r>
              <a:rPr lang="en-US" dirty="0" smtClean="0">
                <a:effectLst/>
              </a:rPr>
              <a:t> or more fatalities in 2015. That would be the first increase in </a:t>
            </a:r>
            <a:r>
              <a:rPr lang="en-US" b="1" dirty="0" smtClean="0">
                <a:effectLst/>
              </a:rPr>
              <a:t>nine years!</a:t>
            </a:r>
          </a:p>
          <a:p>
            <a:endParaRPr lang="en-US"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49%</a:t>
            </a:r>
            <a:r>
              <a:rPr lang="en-US" dirty="0" smtClean="0">
                <a:effectLst/>
              </a:rPr>
              <a:t> Roadway fatalities in Georgia are single vehicle crashes - hitting a fixed object (tree, culvert, or bridge)</a:t>
            </a:r>
          </a:p>
          <a:p>
            <a:endParaRPr lang="en-US" dirty="0" smtClean="0">
              <a:effectLst/>
            </a:endParaRPr>
          </a:p>
          <a:p>
            <a:r>
              <a:rPr lang="en-US" dirty="0" smtClean="0"/>
              <a:t>Fatalities in Georgia’s Roadways:</a:t>
            </a:r>
          </a:p>
          <a:p>
            <a:endParaRPr lang="en-US" dirty="0" smtClean="0"/>
          </a:p>
          <a:p>
            <a:r>
              <a:rPr lang="en-US" dirty="0" smtClean="0"/>
              <a:t>CY 2014:</a:t>
            </a:r>
            <a:r>
              <a:rPr lang="en-US" baseline="0" dirty="0" smtClean="0"/>
              <a:t> 1,170 fatalities</a:t>
            </a:r>
          </a:p>
          <a:p>
            <a:r>
              <a:rPr lang="en-US" baseline="0" dirty="0" smtClean="0"/>
              <a:t>CY 2015: 1,432 fatalities</a:t>
            </a:r>
          </a:p>
          <a:p>
            <a:r>
              <a:rPr lang="en-US" baseline="0" dirty="0" smtClean="0"/>
              <a:t>CY 2016: 1,536 fatalities </a:t>
            </a:r>
            <a:endParaRPr lang="en-US" dirty="0"/>
          </a:p>
        </p:txBody>
      </p:sp>
      <p:sp>
        <p:nvSpPr>
          <p:cNvPr id="4" name="Slide Number Placeholder 3"/>
          <p:cNvSpPr>
            <a:spLocks noGrp="1"/>
          </p:cNvSpPr>
          <p:nvPr>
            <p:ph type="sldNum" sz="quarter" idx="10"/>
          </p:nvPr>
        </p:nvSpPr>
        <p:spPr/>
        <p:txBody>
          <a:bodyPr/>
          <a:lstStyle/>
          <a:p>
            <a:fld id="{99AA458A-6368-4158-9037-7E8E70756694}" type="slidenum">
              <a:rPr lang="en-US" smtClean="0"/>
              <a:t>18</a:t>
            </a:fld>
            <a:endParaRPr lang="en-US" dirty="0"/>
          </a:p>
        </p:txBody>
      </p:sp>
    </p:spTree>
    <p:extLst>
      <p:ext uri="{BB962C8B-B14F-4D97-AF65-F5344CB8AC3E}">
        <p14:creationId xmlns:p14="http://schemas.microsoft.com/office/powerpoint/2010/main" val="397060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513091-5D68-46A2-BE90-859BE8357F39}"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0B34AF-BA67-4CCC-94B3-FB2B725D56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05D633-DED7-4358-B343-919EAD4BAC22}"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5F1882-3009-47CC-8644-55E6052C0E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BED2D7-B196-4AC2-951C-B5DA9D8F0C13}"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088386-2CD5-47E6-AEAA-DE83F8CE8C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2C45BD-1AE5-4F5F-A011-6492781F0A18}"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42977-3E49-4DFB-B526-A03F738459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A25503-E541-4160-88D0-87B481033EAB}"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7B163-3392-4197-8C10-97295C9119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3E2E00-B4F9-4CE3-A294-16088BDB9946}" type="datetimeFigureOut">
              <a:rPr lang="en-US"/>
              <a:pPr>
                <a:defRPr/>
              </a:pPr>
              <a:t>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6790D9-47B7-478F-8EFC-BCBBAAE7CF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6A3A49-4076-48F0-81DC-A24CF736B057}" type="datetimeFigureOut">
              <a:rPr lang="en-US"/>
              <a:pPr>
                <a:defRPr/>
              </a:pPr>
              <a:t>2/8/2018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7CACB0-96BD-436B-8816-18AD8977AB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47ED7-5B29-415A-A21E-F2063F9B8E75}" type="datetimeFigureOut">
              <a:rPr lang="en-US"/>
              <a:pPr>
                <a:defRPr/>
              </a:pPr>
              <a:t>2/8/2018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A88ECA-7288-4D05-9ED5-867BDFD91C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935922-8E7A-49CD-A869-23D69CCD1AF3}" type="datetimeFigureOut">
              <a:rPr lang="en-US"/>
              <a:pPr>
                <a:defRPr/>
              </a:pPr>
              <a:t>2/8/2018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7F8035-028A-4EB8-A2BF-B74B894A4C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BFE191-84BE-4D26-BAAC-85EF7A7571DC}" type="datetimeFigureOut">
              <a:rPr lang="en-US"/>
              <a:pPr>
                <a:defRPr/>
              </a:pPr>
              <a:t>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DD2B2F-3E86-42DF-9552-E74E809AE7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FDCAA1-D1B2-44B6-8CD3-F7F00BBCD9E3}" type="datetimeFigureOut">
              <a:rPr lang="en-US"/>
              <a:pPr>
                <a:defRPr/>
              </a:pPr>
              <a:t>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909CC6-5928-4BC2-8129-4EED1BA361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D6880C-38B5-4446-9D5C-EFAEA9BA432B}" type="datetimeFigureOut">
              <a:rPr lang="en-US"/>
              <a:pPr>
                <a:defRPr/>
              </a:pPr>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272FF7-B186-467A-9A06-6D68BFC9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6.png"/><Relationship Id="rId3" Type="http://schemas.openxmlformats.org/officeDocument/2006/relationships/image" Target="http://omds.osha.gov/directorates/as/opa/toolbox/images/osha.gif" TargetMode="External"/><Relationship Id="rId21" Type="http://schemas.openxmlformats.org/officeDocument/2006/relationships/image" Target="../media/image19.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hyperlink" Target="http://www.gatrans.com/index.htm" TargetMode="External"/><Relationship Id="rId2" Type="http://schemas.openxmlformats.org/officeDocument/2006/relationships/image" Target="../media/image3.pn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http://www.dot.state.ga.us/images/gdot-centerlinelogo2.gif" TargetMode="External"/><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jpeg"/><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0.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sc.org/" TargetMode="External"/><Relationship Id="rId7" Type="http://schemas.openxmlformats.org/officeDocument/2006/relationships/hyperlink" Target="http://www.focusdriven.org/" TargetMode="External"/><Relationship Id="rId2" Type="http://schemas.openxmlformats.org/officeDocument/2006/relationships/hyperlink" Target="http://www.cdc.gov/niosh" TargetMode="External"/><Relationship Id="rId1" Type="http://schemas.openxmlformats.org/officeDocument/2006/relationships/slideLayout" Target="../slideLayouts/slideLayout2.xml"/><Relationship Id="rId6" Type="http://schemas.openxmlformats.org/officeDocument/2006/relationships/hyperlink" Target="http://www.osha.gov/" TargetMode="External"/><Relationship Id="rId5" Type="http://schemas.openxmlformats.org/officeDocument/2006/relationships/hyperlink" Target="http://www.nhtsa.dot.gov/" TargetMode="External"/><Relationship Id="rId4" Type="http://schemas.openxmlformats.org/officeDocument/2006/relationships/hyperlink" Target="http://www.dot.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exting_while_drivin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533400"/>
            <a:ext cx="9144000" cy="914400"/>
          </a:xfrm>
          <a:solidFill>
            <a:schemeClr val="tx1"/>
          </a:solidFill>
        </p:spPr>
        <p:txBody>
          <a:bodyPr/>
          <a:lstStyle/>
          <a:p>
            <a:pPr eaLnBrk="1" hangingPunct="1"/>
            <a:r>
              <a:rPr lang="es-PR" sz="3200" b="1" i="1" dirty="0" smtClean="0">
                <a:solidFill>
                  <a:srgbClr val="C1FD03"/>
                </a:solidFill>
                <a:latin typeface="Arial" pitchFamily="34" charset="0"/>
                <a:cs typeface="Arial" pitchFamily="34" charset="0"/>
              </a:rPr>
              <a:t>Acto de Manos </a:t>
            </a:r>
            <a:r>
              <a:rPr lang="es-PR" sz="3200" b="1" i="1" dirty="0" err="1" smtClean="0">
                <a:solidFill>
                  <a:srgbClr val="C1FD03"/>
                </a:solidFill>
                <a:latin typeface="Arial" pitchFamily="34" charset="0"/>
                <a:cs typeface="Arial" pitchFamily="34" charset="0"/>
              </a:rPr>
              <a:t>Caidas</a:t>
            </a:r>
            <a:r>
              <a:rPr lang="es-PR" sz="3200" b="1" i="1" dirty="0" smtClean="0">
                <a:solidFill>
                  <a:srgbClr val="C1FD03"/>
                </a:solidFill>
                <a:latin typeface="Arial" pitchFamily="34" charset="0"/>
                <a:cs typeface="Arial" pitchFamily="34" charset="0"/>
              </a:rPr>
              <a:t> por la Seguridad en las Zonas de Trabajo en las Carreteras</a:t>
            </a:r>
            <a:endParaRPr lang="es-PR" sz="2400" b="1" i="1" dirty="0" smtClean="0">
              <a:latin typeface="Arial" pitchFamily="34" charset="0"/>
              <a:cs typeface="Arial" pitchFamily="34" charset="0"/>
            </a:endParaRPr>
          </a:p>
        </p:txBody>
      </p:sp>
      <p:sp>
        <p:nvSpPr>
          <p:cNvPr id="2051" name="TextBox 5"/>
          <p:cNvSpPr txBox="1">
            <a:spLocks noChangeArrowheads="1"/>
          </p:cNvSpPr>
          <p:nvPr/>
        </p:nvSpPr>
        <p:spPr bwMode="auto">
          <a:xfrm>
            <a:off x="76200" y="5791200"/>
            <a:ext cx="8915400" cy="830997"/>
          </a:xfrm>
          <a:prstGeom prst="rect">
            <a:avLst/>
          </a:prstGeom>
          <a:noFill/>
          <a:ln w="9525">
            <a:noFill/>
            <a:miter lim="800000"/>
            <a:headEnd/>
            <a:tailEnd/>
          </a:ln>
        </p:spPr>
        <p:txBody>
          <a:bodyPr wrap="square">
            <a:spAutoFit/>
          </a:bodyPr>
          <a:lstStyle/>
          <a:p>
            <a:pPr algn="ctr"/>
            <a:r>
              <a:rPr lang="en-US" sz="2400" b="1" i="1" dirty="0" smtClean="0">
                <a:latin typeface="Calibri" pitchFamily="34" charset="0"/>
              </a:rPr>
              <a:t>19</a:t>
            </a:r>
            <a:r>
              <a:rPr lang="en-US" sz="2400" b="1" i="1" baseline="30000" dirty="0" smtClean="0">
                <a:latin typeface="Calibri" pitchFamily="34" charset="0"/>
              </a:rPr>
              <a:t>th</a:t>
            </a:r>
            <a:r>
              <a:rPr lang="en-US" sz="2400" b="1" i="1" dirty="0" smtClean="0">
                <a:latin typeface="Calibri" pitchFamily="34" charset="0"/>
              </a:rPr>
              <a:t> </a:t>
            </a:r>
            <a:r>
              <a:rPr lang="en-US" sz="2400" b="1" i="1" dirty="0">
                <a:latin typeface="Calibri" pitchFamily="34" charset="0"/>
              </a:rPr>
              <a:t>Annual National Work Zone Awareness Week</a:t>
            </a:r>
            <a:br>
              <a:rPr lang="en-US" sz="2400" b="1" i="1" dirty="0">
                <a:latin typeface="Calibri" pitchFamily="34" charset="0"/>
              </a:rPr>
            </a:br>
            <a:r>
              <a:rPr lang="en-US" sz="2400" b="1" i="1" dirty="0" smtClean="0">
                <a:latin typeface="Calibri" pitchFamily="34" charset="0"/>
              </a:rPr>
              <a:t>April 9 – 13, 2018</a:t>
            </a:r>
            <a:endParaRPr lang="en-US" sz="2400" b="1" i="1" dirty="0">
              <a:latin typeface="Calibri" pitchFamily="34" charset="0"/>
            </a:endParaRPr>
          </a:p>
        </p:txBody>
      </p:sp>
      <p:sp>
        <p:nvSpPr>
          <p:cNvPr id="8" name="TextBox 3"/>
          <p:cNvSpPr txBox="1">
            <a:spLocks noChangeArrowheads="1"/>
          </p:cNvSpPr>
          <p:nvPr/>
        </p:nvSpPr>
        <p:spPr bwMode="auto">
          <a:xfrm>
            <a:off x="0" y="4762"/>
            <a:ext cx="9144000" cy="523220"/>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2800" b="1" i="1" dirty="0" smtClean="0"/>
              <a:t>Alianza de Georgia en Contra de los Impactos presenta</a:t>
            </a:r>
            <a:endParaRPr lang="es-PR" sz="2800" b="1" i="1" dirty="0"/>
          </a:p>
        </p:txBody>
      </p:sp>
      <p:pic>
        <p:nvPicPr>
          <p:cNvPr id="1041" name="Picture 17" descr="http://www.workzonesafety.org/files/documents/runover-backover/images/paver.jpg"/>
          <p:cNvPicPr>
            <a:picLocks noChangeAspect="1" noChangeArrowheads="1"/>
          </p:cNvPicPr>
          <p:nvPr/>
        </p:nvPicPr>
        <p:blipFill>
          <a:blip r:embed="rId2" cstate="print">
            <a:extLst/>
          </a:blip>
          <a:srcRect r="14658" b="15216"/>
          <a:stretch>
            <a:fillRect/>
          </a:stretch>
        </p:blipFill>
        <p:spPr bwMode="auto">
          <a:xfrm>
            <a:off x="5867400" y="2895600"/>
            <a:ext cx="3105487" cy="25474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10" name="Picture 11" descr="thumbnail"/>
          <p:cNvPicPr>
            <a:picLocks noChangeAspect="1" noChangeArrowheads="1"/>
          </p:cNvPicPr>
          <p:nvPr/>
        </p:nvPicPr>
        <p:blipFill>
          <a:blip r:embed="rId3" cstate="print">
            <a:extLst/>
          </a:blip>
          <a:srcRect l="10329" t="15387" r="8460"/>
          <a:stretch>
            <a:fillRect/>
          </a:stretch>
        </p:blipFill>
        <p:spPr bwMode="auto">
          <a:xfrm>
            <a:off x="3276600" y="1676930"/>
            <a:ext cx="3657600" cy="2514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11" name="TextBox 10"/>
          <p:cNvSpPr txBox="1"/>
          <p:nvPr/>
        </p:nvSpPr>
        <p:spPr>
          <a:xfrm>
            <a:off x="0" y="4114800"/>
            <a:ext cx="5029200" cy="1600438"/>
          </a:xfrm>
          <a:prstGeom prst="rect">
            <a:avLst/>
          </a:prstGeom>
          <a:noFill/>
        </p:spPr>
        <p:txBody>
          <a:bodyPr wrap="square" rtlCol="0">
            <a:spAutoFit/>
          </a:bodyPr>
          <a:lstStyle/>
          <a:p>
            <a:pPr algn="ctr"/>
            <a:r>
              <a:rPr lang="es-PR" sz="2800" b="1" dirty="0" smtClean="0">
                <a:solidFill>
                  <a:srgbClr val="C00000"/>
                </a:solidFill>
                <a:latin typeface="+mj-lt"/>
              </a:rPr>
              <a:t>Seguridad en la Zona de Trabajo</a:t>
            </a:r>
            <a:r>
              <a:rPr lang="es-PR" sz="4000" b="1" dirty="0" smtClean="0">
                <a:solidFill>
                  <a:srgbClr val="C00000"/>
                </a:solidFill>
                <a:latin typeface="+mj-lt"/>
              </a:rPr>
              <a:t>: </a:t>
            </a:r>
            <a:r>
              <a:rPr lang="es-PR" sz="3000" b="1" dirty="0" smtClean="0">
                <a:solidFill>
                  <a:srgbClr val="C00000"/>
                </a:solidFill>
                <a:latin typeface="+mj-lt"/>
              </a:rPr>
              <a:t/>
            </a:r>
            <a:br>
              <a:rPr lang="es-PR" sz="3000" b="1" dirty="0" smtClean="0">
                <a:solidFill>
                  <a:srgbClr val="C00000"/>
                </a:solidFill>
                <a:latin typeface="+mj-lt"/>
              </a:rPr>
            </a:br>
            <a:r>
              <a:rPr lang="es-PR" sz="3000" b="1" dirty="0" smtClean="0">
                <a:solidFill>
                  <a:srgbClr val="C00000"/>
                </a:solidFill>
                <a:latin typeface="+mj-lt"/>
              </a:rPr>
              <a:t>Estamos Todos Juntos en Esto</a:t>
            </a:r>
            <a:endParaRPr lang="es-PR" sz="3200" b="1" i="1" dirty="0">
              <a:solidFill>
                <a:srgbClr val="C0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body" idx="1"/>
          </p:nvPr>
        </p:nvSpPr>
        <p:spPr/>
        <p:txBody>
          <a:bodyPr/>
          <a:lstStyle/>
          <a:p>
            <a:pPr>
              <a:buFont typeface="Arial" pitchFamily="34" charset="0"/>
              <a:buNone/>
            </a:pPr>
            <a:r>
              <a:rPr lang="en-US" dirty="0" smtClean="0"/>
              <a:t> </a:t>
            </a:r>
          </a:p>
        </p:txBody>
      </p:sp>
      <p:sp>
        <p:nvSpPr>
          <p:cNvPr id="9219" name="TextBox 3"/>
          <p:cNvSpPr>
            <a:spLocks noGrp="1" noChangeArrowheads="1"/>
          </p:cNvSpPr>
          <p:nvPr>
            <p:ph type="title"/>
          </p:nvPr>
        </p:nvSpPr>
        <p:spPr>
          <a:xfrm>
            <a:off x="0" y="76200"/>
            <a:ext cx="9144000" cy="715962"/>
          </a:xfrm>
          <a:solidFill>
            <a:srgbClr val="F5D201"/>
          </a:solidFill>
        </p:spPr>
        <p:txBody>
          <a:bodyPr/>
          <a:lstStyle/>
          <a:p>
            <a:pPr eaLnBrk="1" hangingPunct="1"/>
            <a:r>
              <a:rPr lang="es-PR" sz="3200" b="1" i="1" dirty="0" smtClean="0"/>
              <a:t>Alianza de Georgia en Contra de los Impactos</a:t>
            </a:r>
          </a:p>
        </p:txBody>
      </p:sp>
      <p:sp>
        <p:nvSpPr>
          <p:cNvPr id="9220" name="Text Box 4"/>
          <p:cNvSpPr txBox="1">
            <a:spLocks noChangeArrowheads="1"/>
          </p:cNvSpPr>
          <p:nvPr/>
        </p:nvSpPr>
        <p:spPr bwMode="auto">
          <a:xfrm>
            <a:off x="381000" y="1295400"/>
            <a:ext cx="6934200" cy="1384995"/>
          </a:xfrm>
          <a:prstGeom prst="rect">
            <a:avLst/>
          </a:prstGeom>
          <a:noFill/>
          <a:ln w="9525">
            <a:noFill/>
            <a:miter lim="800000"/>
            <a:headEnd/>
            <a:tailEnd/>
          </a:ln>
        </p:spPr>
        <p:txBody>
          <a:bodyPr>
            <a:spAutoFit/>
          </a:bodyPr>
          <a:lstStyle/>
          <a:p>
            <a:pPr>
              <a:spcBef>
                <a:spcPct val="50000"/>
              </a:spcBef>
            </a:pPr>
            <a:r>
              <a:rPr lang="es-PR" sz="2800" b="1" i="1" dirty="0" smtClean="0">
                <a:latin typeface="Calibri" pitchFamily="34" charset="0"/>
              </a:rPr>
              <a:t>Tenga Cuidado con los Conductores Distraídos – Manténgase vigilante y observe los siguientes signos</a:t>
            </a:r>
            <a:r>
              <a:rPr lang="en-US" sz="2800" b="1" i="1" dirty="0" smtClean="0">
                <a:latin typeface="Calibri" pitchFamily="34" charset="0"/>
              </a:rPr>
              <a:t>:</a:t>
            </a:r>
            <a:endParaRPr lang="en-US" sz="2800" b="1" i="1" dirty="0">
              <a:latin typeface="Calibri" pitchFamily="34" charset="0"/>
            </a:endParaRPr>
          </a:p>
        </p:txBody>
      </p:sp>
      <p:sp>
        <p:nvSpPr>
          <p:cNvPr id="9221" name="Text Box 5"/>
          <p:cNvSpPr txBox="1">
            <a:spLocks noChangeArrowheads="1"/>
          </p:cNvSpPr>
          <p:nvPr/>
        </p:nvSpPr>
        <p:spPr bwMode="auto">
          <a:xfrm>
            <a:off x="914400" y="2438400"/>
            <a:ext cx="4191000" cy="3970318"/>
          </a:xfrm>
          <a:prstGeom prst="rect">
            <a:avLst/>
          </a:prstGeom>
          <a:noFill/>
          <a:ln w="9525">
            <a:noFill/>
            <a:miter lim="800000"/>
            <a:headEnd/>
            <a:tailEnd/>
          </a:ln>
        </p:spPr>
        <p:txBody>
          <a:bodyPr>
            <a:spAutoFit/>
          </a:bodyPr>
          <a:lstStyle/>
          <a:p>
            <a:pPr>
              <a:lnSpc>
                <a:spcPct val="150000"/>
              </a:lnSpc>
              <a:buFontTx/>
              <a:buChar char="•"/>
            </a:pPr>
            <a:r>
              <a:rPr lang="en-US" sz="2000" b="1" i="1" dirty="0">
                <a:latin typeface="Calibri" pitchFamily="34" charset="0"/>
              </a:rPr>
              <a:t> </a:t>
            </a:r>
            <a:r>
              <a:rPr lang="es-PR" sz="2400" b="1" i="1" dirty="0" smtClean="0">
                <a:latin typeface="Calibri" pitchFamily="34" charset="0"/>
              </a:rPr>
              <a:t>Manejando de lado a lado</a:t>
            </a:r>
          </a:p>
          <a:p>
            <a:pPr>
              <a:lnSpc>
                <a:spcPct val="150000"/>
              </a:lnSpc>
              <a:buFontTx/>
              <a:buChar char="•"/>
            </a:pPr>
            <a:r>
              <a:rPr lang="es-PR" sz="2400" b="1" i="1" dirty="0" smtClean="0">
                <a:latin typeface="Calibri" pitchFamily="34" charset="0"/>
              </a:rPr>
              <a:t> Haciendo curvas extremadamente anchas</a:t>
            </a:r>
          </a:p>
          <a:p>
            <a:pPr>
              <a:lnSpc>
                <a:spcPct val="150000"/>
              </a:lnSpc>
              <a:buFontTx/>
              <a:buChar char="•"/>
            </a:pPr>
            <a:r>
              <a:rPr lang="es-PR" sz="2400" b="1" i="1" dirty="0" smtClean="0">
                <a:latin typeface="Calibri" pitchFamily="34" charset="0"/>
              </a:rPr>
              <a:t> Conduciendo muy despacio</a:t>
            </a:r>
          </a:p>
          <a:p>
            <a:pPr>
              <a:lnSpc>
                <a:spcPct val="150000"/>
              </a:lnSpc>
              <a:buFontTx/>
              <a:buChar char="•"/>
            </a:pPr>
            <a:r>
              <a:rPr lang="es-PR" sz="2400" b="1" i="1" dirty="0" smtClean="0">
                <a:latin typeface="Calibri" pitchFamily="34" charset="0"/>
              </a:rPr>
              <a:t> Siguiendo muy de cerca</a:t>
            </a:r>
          </a:p>
          <a:p>
            <a:pPr>
              <a:lnSpc>
                <a:spcPct val="150000"/>
              </a:lnSpc>
              <a:buFontTx/>
              <a:buChar char="•"/>
            </a:pPr>
            <a:r>
              <a:rPr lang="es-PR" sz="2400" b="1" i="1" dirty="0" smtClean="0">
                <a:latin typeface="Calibri" pitchFamily="34" charset="0"/>
              </a:rPr>
              <a:t> Frenando de forma imprevisible</a:t>
            </a:r>
            <a:endParaRPr lang="es-PR" sz="2400" b="1" i="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1600200"/>
            <a:ext cx="8305800" cy="3785652"/>
          </a:xfrm>
          <a:prstGeom prst="rect">
            <a:avLst/>
          </a:prstGeom>
          <a:noFill/>
          <a:ln w="9525">
            <a:noFill/>
            <a:miter lim="800000"/>
            <a:headEnd/>
            <a:tailEnd/>
          </a:ln>
        </p:spPr>
        <p:txBody>
          <a:bodyPr>
            <a:spAutoFit/>
          </a:bodyPr>
          <a:lstStyle/>
          <a:p>
            <a:pPr fontAlgn="t">
              <a:buFont typeface="Arial" pitchFamily="34" charset="0"/>
              <a:buChar char="•"/>
            </a:pPr>
            <a:r>
              <a:rPr lang="en-US" sz="2000" dirty="0"/>
              <a:t> </a:t>
            </a:r>
            <a:r>
              <a:rPr lang="es-PR" sz="2000" dirty="0" smtClean="0"/>
              <a:t>Un impacto ocurrió cuando un conductor operando un tranvía estaba enviando un mensaje de texto a su novia, lesionando </a:t>
            </a:r>
            <a:r>
              <a:rPr lang="es-PR" sz="2000" dirty="0"/>
              <a:t>así </a:t>
            </a:r>
            <a:r>
              <a:rPr lang="es-PR" sz="2000" dirty="0" smtClean="0"/>
              <a:t>a 46 personas con un costo estimado en $9.6 millones.</a:t>
            </a:r>
          </a:p>
          <a:p>
            <a:pPr fontAlgn="t">
              <a:buFont typeface="Arial" pitchFamily="34" charset="0"/>
              <a:buChar char="•"/>
            </a:pPr>
            <a:endParaRPr lang="es-PR" sz="2000" dirty="0" smtClean="0"/>
          </a:p>
          <a:p>
            <a:pPr fontAlgn="t">
              <a:buFont typeface="Arial" pitchFamily="34" charset="0"/>
              <a:buChar char="•"/>
            </a:pPr>
            <a:r>
              <a:rPr lang="es-PR" sz="2000" dirty="0" smtClean="0"/>
              <a:t> </a:t>
            </a:r>
            <a:r>
              <a:rPr lang="es-PR" sz="2000" dirty="0" err="1" smtClean="0"/>
              <a:t>Textear</a:t>
            </a:r>
            <a:r>
              <a:rPr lang="es-PR" sz="2000" dirty="0" smtClean="0"/>
              <a:t> fue la causa de un accidente de tren donde murieron 25 pasajeros. El ingeniero del tren había </a:t>
            </a:r>
            <a:r>
              <a:rPr lang="es-PR" sz="2000" dirty="0" err="1" smtClean="0"/>
              <a:t>texteado</a:t>
            </a:r>
            <a:r>
              <a:rPr lang="es-PR" sz="2000" dirty="0" smtClean="0"/>
              <a:t> 45 mensajes mientras operaba el tren.</a:t>
            </a:r>
          </a:p>
          <a:p>
            <a:pPr fontAlgn="t">
              <a:buFont typeface="Arial" pitchFamily="34" charset="0"/>
              <a:buNone/>
            </a:pPr>
            <a:endParaRPr lang="es-PR" sz="2000" dirty="0" smtClean="0"/>
          </a:p>
          <a:p>
            <a:pPr fontAlgn="t">
              <a:buFont typeface="Arial" pitchFamily="34" charset="0"/>
              <a:buChar char="•"/>
            </a:pPr>
            <a:r>
              <a:rPr lang="es-PR" sz="2000" dirty="0" smtClean="0"/>
              <a:t> Una joven ni</a:t>
            </a:r>
            <a:r>
              <a:rPr lang="es-PR" sz="2000" i="1" dirty="0" smtClean="0"/>
              <a:t>ña murió en un accidente que </a:t>
            </a:r>
            <a:r>
              <a:rPr lang="es-PR" sz="2000" i="1" dirty="0" err="1" smtClean="0"/>
              <a:t>alegadamente</a:t>
            </a:r>
            <a:r>
              <a:rPr lang="es-PR" sz="2000" i="1" dirty="0" smtClean="0"/>
              <a:t> fue causado por un conductor de camión quien impacto </a:t>
            </a:r>
            <a:r>
              <a:rPr lang="es-PR" sz="2000" dirty="0" smtClean="0"/>
              <a:t>10 vehículos mientras estaba enviando mensajes de texto.</a:t>
            </a:r>
          </a:p>
          <a:p>
            <a:pPr fontAlgn="t">
              <a:buFont typeface="Arial" pitchFamily="34" charset="0"/>
              <a:buNone/>
            </a:pPr>
            <a:endParaRPr lang="en-US" sz="2000" dirty="0"/>
          </a:p>
        </p:txBody>
      </p:sp>
      <p:sp>
        <p:nvSpPr>
          <p:cNvPr id="10243" name="TextBox 4"/>
          <p:cNvSpPr txBox="1">
            <a:spLocks noChangeArrowheads="1"/>
          </p:cNvSpPr>
          <p:nvPr/>
        </p:nvSpPr>
        <p:spPr bwMode="auto">
          <a:xfrm>
            <a:off x="762000" y="928688"/>
            <a:ext cx="7620000" cy="523220"/>
          </a:xfrm>
          <a:prstGeom prst="rect">
            <a:avLst/>
          </a:prstGeom>
          <a:noFill/>
          <a:ln w="9525">
            <a:noFill/>
            <a:miter lim="800000"/>
            <a:headEnd/>
            <a:tailEnd/>
          </a:ln>
        </p:spPr>
        <p:txBody>
          <a:bodyPr wrap="square">
            <a:spAutoFit/>
          </a:bodyPr>
          <a:lstStyle/>
          <a:p>
            <a:pPr algn="ctr"/>
            <a:r>
              <a:rPr lang="es-PR" sz="2800" b="1" i="1" dirty="0" smtClean="0">
                <a:latin typeface="Calibri" pitchFamily="34" charset="0"/>
              </a:rPr>
              <a:t>Impactos Causados por Conductores Distraídos</a:t>
            </a:r>
            <a:endParaRPr lang="es-PR" sz="2800" b="1" i="1" dirty="0">
              <a:latin typeface="Calibri" pitchFamily="34" charset="0"/>
            </a:endParaRPr>
          </a:p>
        </p:txBody>
      </p:sp>
      <p:sp>
        <p:nvSpPr>
          <p:cNvPr id="7"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pic>
        <p:nvPicPr>
          <p:cNvPr id="6" name="Picture 5" descr="http://areacellphone.com/wp-content/uploads/2009/06/texting-driver.jpg"/>
          <p:cNvPicPr>
            <a:picLocks noChangeAspect="1" noChangeArrowheads="1"/>
          </p:cNvPicPr>
          <p:nvPr/>
        </p:nvPicPr>
        <p:blipFill>
          <a:blip r:embed="rId2" cstate="print">
            <a:extLst/>
          </a:blip>
          <a:srcRect/>
          <a:stretch>
            <a:fillRect/>
          </a:stretch>
        </p:blipFill>
        <p:spPr bwMode="auto">
          <a:xfrm>
            <a:off x="4495800" y="4783708"/>
            <a:ext cx="3200400" cy="1930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body" idx="1"/>
          </p:nvPr>
        </p:nvSpPr>
        <p:spPr/>
        <p:txBody>
          <a:bodyPr/>
          <a:lstStyle/>
          <a:p>
            <a:pPr>
              <a:buFont typeface="Arial" pitchFamily="34" charset="0"/>
              <a:buNone/>
            </a:pPr>
            <a:r>
              <a:rPr lang="en-US" smtClean="0"/>
              <a:t> </a:t>
            </a:r>
          </a:p>
        </p:txBody>
      </p:sp>
      <p:sp>
        <p:nvSpPr>
          <p:cNvPr id="11267" name="TextBox 3"/>
          <p:cNvSpPr>
            <a:spLocks noGrp="1" noChangeArrowheads="1"/>
          </p:cNvSpPr>
          <p:nvPr>
            <p:ph type="title"/>
          </p:nvPr>
        </p:nvSpPr>
        <p:spPr>
          <a:xfrm>
            <a:off x="0" y="0"/>
            <a:ext cx="9144000" cy="715962"/>
          </a:xfrm>
          <a:solidFill>
            <a:srgbClr val="F5D201"/>
          </a:solidFill>
        </p:spPr>
        <p:txBody>
          <a:bodyPr/>
          <a:lstStyle/>
          <a:p>
            <a:pPr eaLnBrk="1" hangingPunct="1"/>
            <a:r>
              <a:rPr lang="es-PR" sz="3200" b="1" i="1" dirty="0" smtClean="0"/>
              <a:t>Alianza de Georgia en Contra de los Impactos</a:t>
            </a:r>
            <a:r>
              <a:rPr lang="en-US" sz="3200" b="1" i="1" dirty="0">
                <a:solidFill>
                  <a:srgbClr val="000000"/>
                </a:solidFill>
                <a:cs typeface="Arial" charset="0"/>
              </a:rPr>
              <a:t/>
            </a:r>
            <a:br>
              <a:rPr lang="en-US" sz="3200" b="1" i="1" dirty="0">
                <a:solidFill>
                  <a:srgbClr val="000000"/>
                </a:solidFill>
                <a:cs typeface="Arial" charset="0"/>
              </a:rPr>
            </a:br>
            <a:endParaRPr lang="en-US" sz="3200" b="1" i="1" dirty="0" smtClean="0"/>
          </a:p>
        </p:txBody>
      </p:sp>
      <p:sp>
        <p:nvSpPr>
          <p:cNvPr id="11268" name="Text Box 4"/>
          <p:cNvSpPr txBox="1">
            <a:spLocks noChangeArrowheads="1"/>
          </p:cNvSpPr>
          <p:nvPr/>
        </p:nvSpPr>
        <p:spPr bwMode="auto">
          <a:xfrm>
            <a:off x="685800" y="838200"/>
            <a:ext cx="7696200" cy="523220"/>
          </a:xfrm>
          <a:prstGeom prst="rect">
            <a:avLst/>
          </a:prstGeom>
          <a:noFill/>
          <a:ln w="9525">
            <a:noFill/>
            <a:miter lim="800000"/>
            <a:headEnd/>
            <a:tailEnd/>
          </a:ln>
        </p:spPr>
        <p:txBody>
          <a:bodyPr wrap="square">
            <a:spAutoFit/>
          </a:bodyPr>
          <a:lstStyle/>
          <a:p>
            <a:pPr algn="ctr">
              <a:spcBef>
                <a:spcPct val="50000"/>
              </a:spcBef>
            </a:pPr>
            <a:r>
              <a:rPr lang="es-PR" sz="2800" b="1" i="1" dirty="0" smtClean="0">
                <a:latin typeface="Calibri" pitchFamily="34" charset="0"/>
              </a:rPr>
              <a:t>Estadísticas de Conductores Distraídos del 2012</a:t>
            </a:r>
            <a:endParaRPr lang="es-PR" sz="2800" b="1" i="1" dirty="0">
              <a:latin typeface="Calibri" pitchFamily="34" charset="0"/>
            </a:endParaRPr>
          </a:p>
        </p:txBody>
      </p:sp>
      <p:sp>
        <p:nvSpPr>
          <p:cNvPr id="11269" name="Text Box 5"/>
          <p:cNvSpPr txBox="1">
            <a:spLocks noChangeArrowheads="1"/>
          </p:cNvSpPr>
          <p:nvPr/>
        </p:nvSpPr>
        <p:spPr bwMode="auto">
          <a:xfrm>
            <a:off x="304800" y="1524000"/>
            <a:ext cx="8610600" cy="3662541"/>
          </a:xfrm>
          <a:prstGeom prst="rect">
            <a:avLst/>
          </a:prstGeom>
          <a:noFill/>
          <a:ln w="9525">
            <a:noFill/>
            <a:miter lim="800000"/>
            <a:headEnd/>
            <a:tailEnd/>
          </a:ln>
        </p:spPr>
        <p:txBody>
          <a:bodyPr wrap="square">
            <a:spAutoFit/>
          </a:bodyPr>
          <a:lstStyle/>
          <a:p>
            <a:r>
              <a:rPr lang="es-PR" sz="2400" b="1" i="1" dirty="0" smtClean="0">
                <a:latin typeface="Calibri" pitchFamily="34" charset="0"/>
              </a:rPr>
              <a:t>Una encuesta de mas de 6,016 adultos Americanos revelaron lo siguiente:</a:t>
            </a:r>
          </a:p>
          <a:p>
            <a:pPr>
              <a:lnSpc>
                <a:spcPct val="115000"/>
              </a:lnSpc>
              <a:buFont typeface="Wingdings" pitchFamily="2" charset="2"/>
              <a:buChar char="Ø"/>
            </a:pPr>
            <a:r>
              <a:rPr lang="es-PR" sz="2000" b="1" i="1" dirty="0" smtClean="0">
                <a:latin typeface="Calibri" pitchFamily="34" charset="0"/>
              </a:rPr>
              <a:t> Un gran porcentaje de personas dijeron saber que conducir distraído es peligroso, pero aun así lo hacen</a:t>
            </a:r>
            <a:endParaRPr lang="es-PR" sz="2000" b="1" i="1" dirty="0" smtClean="0">
              <a:solidFill>
                <a:srgbClr val="A50021"/>
              </a:solidFill>
              <a:latin typeface="Calibri" pitchFamily="34" charset="0"/>
            </a:endParaRPr>
          </a:p>
          <a:p>
            <a:pPr>
              <a:lnSpc>
                <a:spcPct val="115000"/>
              </a:lnSpc>
              <a:buFont typeface="Wingdings" pitchFamily="2" charset="2"/>
              <a:buChar char="Ø"/>
            </a:pPr>
            <a:r>
              <a:rPr lang="es-PR" sz="2000" b="1" i="1" dirty="0" smtClean="0">
                <a:latin typeface="Calibri" pitchFamily="34" charset="0"/>
              </a:rPr>
              <a:t> Alrededor de 1/3 de los conductores (35%) habían enviado o recibido mensajes de texto</a:t>
            </a:r>
          </a:p>
          <a:p>
            <a:pPr>
              <a:lnSpc>
                <a:spcPct val="115000"/>
              </a:lnSpc>
              <a:buFont typeface="Wingdings" pitchFamily="2" charset="2"/>
              <a:buChar char="Ø"/>
            </a:pPr>
            <a:r>
              <a:rPr lang="es-PR" sz="2000" b="1" i="1" dirty="0" smtClean="0">
                <a:latin typeface="Calibri" pitchFamily="34" charset="0"/>
              </a:rPr>
              <a:t>  Aproximadamente 73% de los conductores comen o beben regularmente en el </a:t>
            </a:r>
            <a:r>
              <a:rPr lang="es-PR" sz="2000" b="1" i="1" dirty="0" err="1" smtClean="0">
                <a:latin typeface="Calibri" pitchFamily="34" charset="0"/>
              </a:rPr>
              <a:t>vehiculo</a:t>
            </a:r>
            <a:endParaRPr lang="es-PR" sz="2000" b="1" i="1" dirty="0" smtClean="0">
              <a:latin typeface="Calibri" pitchFamily="34" charset="0"/>
            </a:endParaRPr>
          </a:p>
          <a:p>
            <a:pPr>
              <a:lnSpc>
                <a:spcPct val="115000"/>
              </a:lnSpc>
              <a:buFont typeface="Wingdings" pitchFamily="2" charset="2"/>
              <a:buChar char="Ø"/>
            </a:pPr>
            <a:r>
              <a:rPr lang="es-PR" sz="2000" b="1" i="1" dirty="0" smtClean="0">
                <a:latin typeface="Calibri" pitchFamily="34" charset="0"/>
              </a:rPr>
              <a:t> El 4% de los conductores adultos habían leído un mapa, un libro, el periódico, el iPad, o el Kindle mientras conducen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body" idx="1"/>
          </p:nvPr>
        </p:nvSpPr>
        <p:spPr/>
        <p:txBody>
          <a:bodyPr/>
          <a:lstStyle/>
          <a:p>
            <a:pPr>
              <a:buFont typeface="Arial" pitchFamily="34" charset="0"/>
              <a:buNone/>
            </a:pPr>
            <a:r>
              <a:rPr lang="en-US" dirty="0" smtClean="0"/>
              <a:t> </a:t>
            </a:r>
          </a:p>
        </p:txBody>
      </p:sp>
      <p:sp>
        <p:nvSpPr>
          <p:cNvPr id="11267" name="TextBox 3"/>
          <p:cNvSpPr>
            <a:spLocks noGrp="1" noChangeArrowheads="1"/>
          </p:cNvSpPr>
          <p:nvPr>
            <p:ph type="title"/>
          </p:nvPr>
        </p:nvSpPr>
        <p:spPr>
          <a:xfrm>
            <a:off x="0" y="0"/>
            <a:ext cx="9144000" cy="715962"/>
          </a:xfrm>
          <a:solidFill>
            <a:srgbClr val="F5D201"/>
          </a:solidFill>
        </p:spPr>
        <p:txBody>
          <a:bodyPr/>
          <a:lstStyle/>
          <a:p>
            <a:pPr eaLnBrk="1" hangingPunct="1"/>
            <a:r>
              <a:rPr lang="es-PR" sz="3200" b="1" i="1" dirty="0" smtClean="0"/>
              <a:t>Alianza de Georgia en Contra de los Impactos</a:t>
            </a:r>
            <a:r>
              <a:rPr lang="en-US" sz="3200" b="1" i="1" dirty="0">
                <a:solidFill>
                  <a:srgbClr val="000000"/>
                </a:solidFill>
                <a:cs typeface="Arial" charset="0"/>
              </a:rPr>
              <a:t/>
            </a:r>
            <a:br>
              <a:rPr lang="en-US" sz="3200" b="1" i="1" dirty="0">
                <a:solidFill>
                  <a:srgbClr val="000000"/>
                </a:solidFill>
                <a:cs typeface="Arial" charset="0"/>
              </a:rPr>
            </a:br>
            <a:endParaRPr lang="en-US" sz="3200" b="1" i="1" dirty="0" smtClean="0"/>
          </a:p>
        </p:txBody>
      </p:sp>
      <p:sp>
        <p:nvSpPr>
          <p:cNvPr id="11268" name="Text Box 4"/>
          <p:cNvSpPr txBox="1">
            <a:spLocks noChangeArrowheads="1"/>
          </p:cNvSpPr>
          <p:nvPr/>
        </p:nvSpPr>
        <p:spPr bwMode="auto">
          <a:xfrm>
            <a:off x="685800" y="838200"/>
            <a:ext cx="7696200" cy="523220"/>
          </a:xfrm>
          <a:prstGeom prst="rect">
            <a:avLst/>
          </a:prstGeom>
          <a:noFill/>
          <a:ln w="9525">
            <a:noFill/>
            <a:miter lim="800000"/>
            <a:headEnd/>
            <a:tailEnd/>
          </a:ln>
        </p:spPr>
        <p:txBody>
          <a:bodyPr wrap="square">
            <a:spAutoFit/>
          </a:bodyPr>
          <a:lstStyle/>
          <a:p>
            <a:pPr algn="ctr">
              <a:spcBef>
                <a:spcPct val="50000"/>
              </a:spcBef>
            </a:pPr>
            <a:r>
              <a:rPr lang="es-PR" sz="2800" b="1" i="1" dirty="0" smtClean="0">
                <a:latin typeface="Calibri" pitchFamily="34" charset="0"/>
              </a:rPr>
              <a:t>Estadísticas de Conductores Distraídos del 2012</a:t>
            </a:r>
            <a:endParaRPr lang="es-PR" sz="2800" b="1" i="1" dirty="0">
              <a:latin typeface="Calibri" pitchFamily="34" charset="0"/>
            </a:endParaRPr>
          </a:p>
        </p:txBody>
      </p:sp>
      <p:sp>
        <p:nvSpPr>
          <p:cNvPr id="11269" name="Text Box 5"/>
          <p:cNvSpPr txBox="1">
            <a:spLocks noChangeArrowheads="1"/>
          </p:cNvSpPr>
          <p:nvPr/>
        </p:nvSpPr>
        <p:spPr bwMode="auto">
          <a:xfrm>
            <a:off x="304800" y="1524000"/>
            <a:ext cx="8610600" cy="3308598"/>
          </a:xfrm>
          <a:prstGeom prst="rect">
            <a:avLst/>
          </a:prstGeom>
          <a:noFill/>
          <a:ln w="9525">
            <a:noFill/>
            <a:miter lim="800000"/>
            <a:headEnd/>
            <a:tailEnd/>
          </a:ln>
        </p:spPr>
        <p:txBody>
          <a:bodyPr wrap="square">
            <a:spAutoFit/>
          </a:bodyPr>
          <a:lstStyle/>
          <a:p>
            <a:r>
              <a:rPr lang="es-PR" sz="2400" b="1" i="1" dirty="0" smtClean="0">
                <a:latin typeface="Calibri" pitchFamily="34" charset="0"/>
              </a:rPr>
              <a:t>Una encuesta de mas de 6,016 adultos Americanos revelaron lo siguiente:</a:t>
            </a:r>
          </a:p>
          <a:p>
            <a:pPr>
              <a:lnSpc>
                <a:spcPct val="115000"/>
              </a:lnSpc>
              <a:buFont typeface="Wingdings" pitchFamily="2" charset="2"/>
              <a:buChar char="Ø"/>
            </a:pPr>
            <a:r>
              <a:rPr lang="es-PR" sz="2000" b="1" i="1" dirty="0" smtClean="0">
                <a:latin typeface="Calibri" pitchFamily="34" charset="0"/>
              </a:rPr>
              <a:t>Alrededor de el 20% se habían peinado el cabello, afeitado o maquillado por lo menos una vez</a:t>
            </a:r>
          </a:p>
          <a:p>
            <a:pPr>
              <a:lnSpc>
                <a:spcPct val="115000"/>
              </a:lnSpc>
              <a:buFont typeface="Wingdings" pitchFamily="2" charset="2"/>
              <a:buChar char="Ø"/>
            </a:pPr>
            <a:r>
              <a:rPr lang="es-PR" sz="2000" b="1" i="1" dirty="0" smtClean="0">
                <a:latin typeface="Calibri" pitchFamily="34" charset="0"/>
              </a:rPr>
              <a:t> Aproximadamente el  44% habían cambiado </a:t>
            </a:r>
            <a:r>
              <a:rPr lang="es-PR" sz="2000" b="1" i="1" dirty="0" err="1" smtClean="0">
                <a:latin typeface="Calibri" pitchFamily="34" charset="0"/>
              </a:rPr>
              <a:t>CDs</a:t>
            </a:r>
            <a:r>
              <a:rPr lang="es-PR" sz="2000" b="1" i="1" dirty="0" smtClean="0">
                <a:latin typeface="Calibri" pitchFamily="34" charset="0"/>
              </a:rPr>
              <a:t>, o </a:t>
            </a:r>
            <a:r>
              <a:rPr lang="es-PR" sz="2000" b="1" i="1" dirty="0" err="1" smtClean="0">
                <a:latin typeface="Calibri" pitchFamily="34" charset="0"/>
              </a:rPr>
              <a:t>DVDs</a:t>
            </a:r>
            <a:r>
              <a:rPr lang="es-PR" sz="2000" b="1" i="1" dirty="0" smtClean="0">
                <a:latin typeface="Calibri" pitchFamily="34" charset="0"/>
              </a:rPr>
              <a:t> </a:t>
            </a:r>
          </a:p>
          <a:p>
            <a:pPr>
              <a:lnSpc>
                <a:spcPct val="115000"/>
              </a:lnSpc>
              <a:buFont typeface="Wingdings" pitchFamily="2" charset="2"/>
              <a:buChar char="Ø"/>
            </a:pPr>
            <a:r>
              <a:rPr lang="es-PR" sz="2000" b="1" i="1" dirty="0" smtClean="0">
                <a:latin typeface="Calibri" pitchFamily="34" charset="0"/>
              </a:rPr>
              <a:t> Aproximadamente el 13% había visitado el Internet </a:t>
            </a:r>
          </a:p>
          <a:p>
            <a:pPr>
              <a:lnSpc>
                <a:spcPct val="115000"/>
              </a:lnSpc>
              <a:buFont typeface="Wingdings" pitchFamily="2" charset="2"/>
              <a:buChar char="Ø"/>
            </a:pPr>
            <a:r>
              <a:rPr lang="es-PR" sz="2000" b="1" i="1" dirty="0" smtClean="0">
                <a:latin typeface="Calibri" pitchFamily="34" charset="0"/>
              </a:rPr>
              <a:t> Los conductores jóvenes son mas propensos a conducir distraídos</a:t>
            </a:r>
          </a:p>
          <a:p>
            <a:pPr>
              <a:lnSpc>
                <a:spcPct val="115000"/>
              </a:lnSpc>
              <a:buFont typeface="Wingdings" pitchFamily="2" charset="2"/>
              <a:buChar char="Ø"/>
            </a:pPr>
            <a:r>
              <a:rPr lang="es-PR" sz="2000" b="1" i="1" dirty="0" smtClean="0">
                <a:latin typeface="Calibri" pitchFamily="34" charset="0"/>
              </a:rPr>
              <a:t> Los hombres son mas propensos a conducir  medio dormidos y tomados, y a leer un mapa, usar el GPS o usar el Internet mientras conducen</a:t>
            </a:r>
            <a:endParaRPr lang="es-PR" sz="2000" b="1" i="1" dirty="0">
              <a:latin typeface="Calibri" pitchFamily="34" charset="0"/>
            </a:endParaRPr>
          </a:p>
        </p:txBody>
      </p:sp>
    </p:spTree>
    <p:extLst>
      <p:ext uri="{BB962C8B-B14F-4D97-AF65-F5344CB8AC3E}">
        <p14:creationId xmlns:p14="http://schemas.microsoft.com/office/powerpoint/2010/main" val="1002404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thumbnail"/>
          <p:cNvPicPr>
            <a:picLocks noChangeAspect="1" noChangeArrowheads="1"/>
          </p:cNvPicPr>
          <p:nvPr/>
        </p:nvPicPr>
        <p:blipFill>
          <a:blip r:embed="rId2" cstate="print"/>
          <a:srcRect b="16049"/>
          <a:stretch>
            <a:fillRect/>
          </a:stretch>
        </p:blipFill>
        <p:spPr bwMode="auto">
          <a:xfrm>
            <a:off x="6629400" y="533400"/>
            <a:ext cx="2362200" cy="1676400"/>
          </a:xfrm>
          <a:prstGeom prst="rect">
            <a:avLst/>
          </a:prstGeom>
          <a:noFill/>
          <a:ln w="9525">
            <a:noFill/>
            <a:miter lim="800000"/>
            <a:headEnd/>
            <a:tailEnd/>
          </a:ln>
        </p:spPr>
      </p:pic>
      <p:sp>
        <p:nvSpPr>
          <p:cNvPr id="12291" name="Text Box 2"/>
          <p:cNvSpPr txBox="1">
            <a:spLocks noChangeArrowheads="1"/>
          </p:cNvSpPr>
          <p:nvPr/>
        </p:nvSpPr>
        <p:spPr bwMode="auto">
          <a:xfrm>
            <a:off x="228600" y="838200"/>
            <a:ext cx="8839200" cy="461665"/>
          </a:xfrm>
          <a:prstGeom prst="rect">
            <a:avLst/>
          </a:prstGeom>
          <a:noFill/>
          <a:ln w="9525">
            <a:noFill/>
            <a:miter lim="800000"/>
            <a:headEnd/>
            <a:tailEnd/>
          </a:ln>
        </p:spPr>
        <p:txBody>
          <a:bodyPr wrap="square">
            <a:spAutoFit/>
          </a:bodyPr>
          <a:lstStyle/>
          <a:p>
            <a:pPr>
              <a:spcBef>
                <a:spcPct val="50000"/>
              </a:spcBef>
            </a:pPr>
            <a:r>
              <a:rPr lang="es-PR" sz="2400" b="1" i="1" dirty="0" smtClean="0">
                <a:latin typeface="Franklin Gothic Demi Cond" panose="020B0706030402020204" pitchFamily="34" charset="0"/>
              </a:rPr>
              <a:t>La Verdad Acerca de </a:t>
            </a:r>
            <a:r>
              <a:rPr lang="es-PR" sz="2400" b="1" i="1" dirty="0" err="1" smtClean="0">
                <a:latin typeface="Franklin Gothic Demi Cond" panose="020B0706030402020204" pitchFamily="34" charset="0"/>
              </a:rPr>
              <a:t>Tesxtear</a:t>
            </a:r>
            <a:r>
              <a:rPr lang="es-PR" sz="2400" b="1" i="1" dirty="0" smtClean="0">
                <a:latin typeface="Franklin Gothic Demi Cond" panose="020B0706030402020204" pitchFamily="34" charset="0"/>
              </a:rPr>
              <a:t> Mientras Conduce</a:t>
            </a:r>
            <a:r>
              <a:rPr lang="en-US" sz="2400" b="1" i="1" dirty="0" smtClean="0">
                <a:latin typeface="Franklin Gothic Demi Cond" panose="020B0706030402020204" pitchFamily="34" charset="0"/>
              </a:rPr>
              <a:t>:</a:t>
            </a:r>
            <a:endParaRPr lang="en-US" sz="2400" b="1" i="1" dirty="0">
              <a:latin typeface="Franklin Gothic Demi Cond" panose="020B0706030402020204" pitchFamily="34" charset="0"/>
            </a:endParaRPr>
          </a:p>
        </p:txBody>
      </p:sp>
      <p:sp>
        <p:nvSpPr>
          <p:cNvPr id="12292" name="Text Box 4"/>
          <p:cNvSpPr txBox="1">
            <a:spLocks noChangeArrowheads="1"/>
          </p:cNvSpPr>
          <p:nvPr/>
        </p:nvSpPr>
        <p:spPr bwMode="auto">
          <a:xfrm>
            <a:off x="381000" y="1689100"/>
            <a:ext cx="8305800" cy="5170646"/>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b="1" i="1" dirty="0">
                <a:latin typeface="Calibri" pitchFamily="34" charset="0"/>
              </a:rPr>
              <a:t> </a:t>
            </a:r>
            <a:r>
              <a:rPr lang="es-PR" sz="2000" b="1" i="1" dirty="0" smtClean="0">
                <a:latin typeface="Calibri" pitchFamily="34" charset="0"/>
              </a:rPr>
              <a:t>De todos los usos que tiene un teléfono, el </a:t>
            </a:r>
            <a:r>
              <a:rPr lang="es-PR" sz="2000" b="1" i="1" dirty="0" err="1" smtClean="0">
                <a:latin typeface="Calibri" pitchFamily="34" charset="0"/>
              </a:rPr>
              <a:t>textear</a:t>
            </a:r>
            <a:r>
              <a:rPr lang="es-PR" sz="2000" b="1" i="1" dirty="0" smtClean="0">
                <a:latin typeface="Calibri" pitchFamily="34" charset="0"/>
              </a:rPr>
              <a:t>                                mientras conduces es el mas peligroso.</a:t>
            </a:r>
          </a:p>
          <a:p>
            <a:pPr>
              <a:spcBef>
                <a:spcPct val="50000"/>
              </a:spcBef>
              <a:buFont typeface="Arial" pitchFamily="34" charset="0"/>
              <a:buChar char="•"/>
            </a:pPr>
            <a:r>
              <a:rPr lang="es-PR" sz="2000" b="1" i="1" dirty="0" smtClean="0">
                <a:latin typeface="Calibri" pitchFamily="34" charset="0"/>
              </a:rPr>
              <a:t> Los adolecentes son cuatro veces mas propensos a tener un accidente de auto directamente relacionado por conversar o </a:t>
            </a:r>
            <a:r>
              <a:rPr lang="es-PR" sz="2000" b="1" i="1" dirty="0" err="1" smtClean="0">
                <a:latin typeface="Calibri" pitchFamily="34" charset="0"/>
              </a:rPr>
              <a:t>textear</a:t>
            </a:r>
            <a:r>
              <a:rPr lang="es-PR" sz="2000" b="1" i="1" dirty="0" smtClean="0">
                <a:latin typeface="Calibri" pitchFamily="34" charset="0"/>
              </a:rPr>
              <a:t> en </a:t>
            </a:r>
            <a:r>
              <a:rPr lang="es-PR" sz="2000" b="1" i="1" dirty="0">
                <a:latin typeface="Calibri" pitchFamily="34" charset="0"/>
              </a:rPr>
              <a:t>el teléfono.  </a:t>
            </a:r>
            <a:endParaRPr lang="es-PR" sz="2000" b="1" i="1" dirty="0" smtClean="0">
              <a:latin typeface="Calibri" pitchFamily="34" charset="0"/>
            </a:endParaRPr>
          </a:p>
          <a:p>
            <a:pPr>
              <a:spcBef>
                <a:spcPct val="50000"/>
              </a:spcBef>
              <a:buFont typeface="Arial" pitchFamily="34" charset="0"/>
              <a:buChar char="•"/>
            </a:pPr>
            <a:r>
              <a:rPr lang="es-PR" sz="2000" b="1" i="1" dirty="0" smtClean="0">
                <a:latin typeface="Calibri" pitchFamily="34" charset="0"/>
              </a:rPr>
              <a:t> Un conductor de auto marcando un teléfono celular es 2.8 veces y un conductor de camión es 5.9 veces mas propenso a un accidente.</a:t>
            </a:r>
          </a:p>
          <a:p>
            <a:pPr>
              <a:spcBef>
                <a:spcPct val="50000"/>
              </a:spcBef>
              <a:buFont typeface="Arial" pitchFamily="34" charset="0"/>
              <a:buChar char="•"/>
            </a:pPr>
            <a:r>
              <a:rPr lang="es-PR" sz="2000" b="1" i="1" dirty="0" smtClean="0">
                <a:latin typeface="Calibri" pitchFamily="34" charset="0"/>
              </a:rPr>
              <a:t> Un conductor tratando de usar un teléfono celular o otro tipo de equipo es 1.4 veces mas propenso a tener un accidente.</a:t>
            </a:r>
          </a:p>
          <a:p>
            <a:pPr>
              <a:spcBef>
                <a:spcPct val="50000"/>
              </a:spcBef>
              <a:buFont typeface="Arial" pitchFamily="34" charset="0"/>
              <a:buChar char="•"/>
            </a:pPr>
            <a:r>
              <a:rPr lang="es-PR" sz="2000" b="1" i="1" dirty="0" smtClean="0">
                <a:latin typeface="Calibri" pitchFamily="34" charset="0"/>
              </a:rPr>
              <a:t> Un conductor de camión </a:t>
            </a:r>
            <a:r>
              <a:rPr lang="es-PR" sz="2000" b="1" i="1" dirty="0" err="1" smtClean="0">
                <a:latin typeface="Calibri" pitchFamily="34" charset="0"/>
              </a:rPr>
              <a:t>texteando</a:t>
            </a:r>
            <a:r>
              <a:rPr lang="es-PR" sz="2000" b="1" i="1" dirty="0" smtClean="0">
                <a:latin typeface="Calibri" pitchFamily="34" charset="0"/>
              </a:rPr>
              <a:t> es 23.2 veces mas propenso a tener un accidente. Y es 6.7 veces mas propenso a tener un accidente cuando esta tratando de usar un teléfono celular o otro tipo de equipo.</a:t>
            </a:r>
          </a:p>
          <a:p>
            <a:pPr>
              <a:spcBef>
                <a:spcPct val="50000"/>
              </a:spcBef>
              <a:buFont typeface="Arial" pitchFamily="34" charset="0"/>
              <a:buChar char="•"/>
            </a:pPr>
            <a:r>
              <a:rPr lang="es-PR" sz="2000" b="1" i="1" dirty="0" smtClean="0">
                <a:latin typeface="Calibri" pitchFamily="34" charset="0"/>
              </a:rPr>
              <a:t> Por cada 6 segundos que alguien esta conduciendo, un conductor enviando o recibiendo mensajes de texto usa 4.6 segundos con la mirada fuera de la carretera – enviando textos es la distracción </a:t>
            </a:r>
            <a:r>
              <a:rPr lang="es-PR" sz="2000" b="1" i="1" u="sng" dirty="0" smtClean="0">
                <a:solidFill>
                  <a:srgbClr val="FF0000"/>
                </a:solidFill>
                <a:latin typeface="Calibri" pitchFamily="34" charset="0"/>
              </a:rPr>
              <a:t>mas</a:t>
            </a:r>
            <a:r>
              <a:rPr lang="es-PR" sz="2000" b="1" i="1" dirty="0" smtClean="0">
                <a:latin typeface="Calibri" pitchFamily="34" charset="0"/>
              </a:rPr>
              <a:t> peligrosa.</a:t>
            </a:r>
            <a:r>
              <a:rPr lang="es-PR" dirty="0" smtClean="0">
                <a:latin typeface="Calibri" pitchFamily="34" charset="0"/>
              </a:rPr>
              <a:t> 	       </a:t>
            </a:r>
            <a:endParaRPr lang="es-PR" dirty="0">
              <a:latin typeface="Calibri" pitchFamily="34" charset="0"/>
            </a:endParaRPr>
          </a:p>
        </p:txBody>
      </p:sp>
      <p:sp>
        <p:nvSpPr>
          <p:cNvPr id="4" name="TextBox 3"/>
          <p:cNvSpPr txBox="1">
            <a:spLocks noChangeArrowheads="1"/>
          </p:cNvSpPr>
          <p:nvPr/>
        </p:nvSpPr>
        <p:spPr bwMode="auto">
          <a:xfrm>
            <a:off x="0" y="0"/>
            <a:ext cx="9144000" cy="579438"/>
          </a:xfrm>
          <a:prstGeom prst="rect">
            <a:avLst/>
          </a:prstGeom>
          <a:solidFill>
            <a:srgbClr val="F5D201"/>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762000"/>
            <a:ext cx="8153400" cy="523220"/>
          </a:xfrm>
          <a:prstGeom prst="rect">
            <a:avLst/>
          </a:prstGeom>
          <a:noFill/>
          <a:ln w="9525">
            <a:noFill/>
            <a:miter lim="800000"/>
            <a:headEnd/>
            <a:tailEnd/>
          </a:ln>
        </p:spPr>
        <p:txBody>
          <a:bodyPr wrap="square">
            <a:spAutoFit/>
          </a:bodyPr>
          <a:lstStyle/>
          <a:p>
            <a:pPr>
              <a:spcBef>
                <a:spcPct val="50000"/>
              </a:spcBef>
            </a:pPr>
            <a:r>
              <a:rPr lang="es-PR" sz="2800" b="1" i="1" dirty="0" smtClean="0">
                <a:latin typeface="Calibri" pitchFamily="34" charset="0"/>
              </a:rPr>
              <a:t>Estadísticas Nacionales </a:t>
            </a:r>
            <a:r>
              <a:rPr lang="es-PR" sz="2800" b="1" i="1" dirty="0" err="1" smtClean="0">
                <a:latin typeface="Calibri" pitchFamily="34" charset="0"/>
              </a:rPr>
              <a:t>Texteando</a:t>
            </a:r>
            <a:r>
              <a:rPr lang="es-PR" sz="2800" b="1" i="1" dirty="0" smtClean="0">
                <a:latin typeface="Calibri" pitchFamily="34" charset="0"/>
              </a:rPr>
              <a:t> Mientras Conduce</a:t>
            </a:r>
            <a:r>
              <a:rPr lang="en-US" sz="2800" b="1" i="1" dirty="0" smtClean="0">
                <a:latin typeface="Calibri" pitchFamily="34" charset="0"/>
              </a:rPr>
              <a:t>:</a:t>
            </a:r>
            <a:endParaRPr lang="en-US" sz="2400" b="1" i="1" dirty="0">
              <a:latin typeface="Calibri" pitchFamily="34" charset="0"/>
            </a:endParaRPr>
          </a:p>
        </p:txBody>
      </p:sp>
      <p:sp>
        <p:nvSpPr>
          <p:cNvPr id="13315" name="Text Box 4"/>
          <p:cNvSpPr txBox="1">
            <a:spLocks noChangeArrowheads="1"/>
          </p:cNvSpPr>
          <p:nvPr/>
        </p:nvSpPr>
        <p:spPr bwMode="auto">
          <a:xfrm>
            <a:off x="381000" y="1589087"/>
            <a:ext cx="5257800" cy="5278368"/>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b="1" i="1" dirty="0">
                <a:latin typeface="Calibri" pitchFamily="34" charset="0"/>
              </a:rPr>
              <a:t> </a:t>
            </a:r>
            <a:r>
              <a:rPr lang="es-PR" sz="2000" b="1" i="1" dirty="0" smtClean="0">
                <a:latin typeface="Calibri" pitchFamily="34" charset="0"/>
              </a:rPr>
              <a:t>Cada </a:t>
            </a:r>
            <a:r>
              <a:rPr lang="es-PR" sz="2000" b="1" i="1" dirty="0">
                <a:latin typeface="Calibri" pitchFamily="34" charset="0"/>
              </a:rPr>
              <a:t>a</a:t>
            </a:r>
            <a:r>
              <a:rPr lang="es-PR" sz="2000" b="1" i="1" dirty="0"/>
              <a:t>ño </a:t>
            </a:r>
            <a:r>
              <a:rPr lang="es-PR" sz="2000" b="1" i="1" dirty="0" smtClean="0"/>
              <a:t>a</a:t>
            </a:r>
            <a:r>
              <a:rPr lang="es-PR" sz="2000" b="1" i="1" dirty="0" smtClean="0">
                <a:latin typeface="Calibri" pitchFamily="34" charset="0"/>
              </a:rPr>
              <a:t>proximadamente 3,179 muertes y cerca de 431,000 lesiones son causadas por conductores distraídos. (2014)</a:t>
            </a:r>
          </a:p>
          <a:p>
            <a:pPr>
              <a:spcBef>
                <a:spcPct val="50000"/>
              </a:spcBef>
              <a:buFont typeface="Arial" pitchFamily="34" charset="0"/>
              <a:buChar char="•"/>
            </a:pPr>
            <a:r>
              <a:rPr lang="es-PR" sz="2000" b="1" i="1" dirty="0" smtClean="0">
                <a:latin typeface="Calibri" pitchFamily="34" charset="0"/>
              </a:rPr>
              <a:t>Mientras los adolecentes están </a:t>
            </a:r>
            <a:r>
              <a:rPr lang="es-PR" sz="2000" b="1" i="1" dirty="0" err="1" smtClean="0">
                <a:latin typeface="Calibri" pitchFamily="34" charset="0"/>
              </a:rPr>
              <a:t>texteando</a:t>
            </a:r>
            <a:r>
              <a:rPr lang="es-PR" sz="2000" b="1" i="1" dirty="0" smtClean="0">
                <a:latin typeface="Calibri" pitchFamily="34" charset="0"/>
              </a:rPr>
              <a:t>, ellos pasan cerca del 10 porciento del tiempo fuera del carril de manejo donde se supone que estén.</a:t>
            </a:r>
          </a:p>
          <a:p>
            <a:pPr>
              <a:spcBef>
                <a:spcPct val="50000"/>
              </a:spcBef>
              <a:buFont typeface="Arial" pitchFamily="34" charset="0"/>
              <a:buChar char="•"/>
            </a:pPr>
            <a:r>
              <a:rPr lang="es-PR" sz="2000" b="1" i="1" dirty="0" smtClean="0">
                <a:latin typeface="Calibri" pitchFamily="34" charset="0"/>
              </a:rPr>
              <a:t>Manejar y hablar a través de un teléfono celular puede hacer que un conductor joven reaccione a </a:t>
            </a:r>
            <a:r>
              <a:rPr lang="es-PR" sz="2000" b="1" i="1" dirty="0">
                <a:latin typeface="Calibri" pitchFamily="34" charset="0"/>
              </a:rPr>
              <a:t>cualquier situación </a:t>
            </a:r>
            <a:r>
              <a:rPr lang="es-PR" sz="2000" b="1" i="1" dirty="0" smtClean="0">
                <a:latin typeface="Calibri" pitchFamily="34" charset="0"/>
              </a:rPr>
              <a:t>tan lentamente como una persona de 70 a</a:t>
            </a:r>
            <a:r>
              <a:rPr lang="es-PR" sz="2000" b="1" i="1" dirty="0" smtClean="0">
                <a:latin typeface="+mj-lt"/>
              </a:rPr>
              <a:t>ños</a:t>
            </a:r>
            <a:r>
              <a:rPr lang="es-PR" sz="2000" b="1" i="1" dirty="0" smtClean="0">
                <a:latin typeface="Calibri" pitchFamily="34" charset="0"/>
              </a:rPr>
              <a:t>.</a:t>
            </a:r>
          </a:p>
          <a:p>
            <a:pPr>
              <a:spcBef>
                <a:spcPct val="50000"/>
              </a:spcBef>
              <a:buFont typeface="Arial" pitchFamily="34" charset="0"/>
              <a:buChar char="•"/>
            </a:pPr>
            <a:r>
              <a:rPr lang="es-PR" sz="2000" b="1" i="1" dirty="0" smtClean="0">
                <a:latin typeface="Calibri" pitchFamily="34" charset="0"/>
              </a:rPr>
              <a:t>Contestar un mensaje de texto </a:t>
            </a:r>
            <a:r>
              <a:rPr lang="es-PR" sz="2000" b="1" i="1" dirty="0">
                <a:latin typeface="Calibri" pitchFamily="34" charset="0"/>
              </a:rPr>
              <a:t>desvía </a:t>
            </a:r>
            <a:r>
              <a:rPr lang="es-PR" sz="2000" b="1" i="1" dirty="0" smtClean="0">
                <a:latin typeface="Calibri" pitchFamily="34" charset="0"/>
              </a:rPr>
              <a:t>la atención del conductor por casi cinco segundos, lo cual es tiempo suficiente para cruzar un campo de balompié.</a:t>
            </a:r>
            <a:endParaRPr lang="es-PR" sz="2400" b="1" i="1" dirty="0" smtClean="0">
              <a:latin typeface="Calibri" pitchFamily="34" charset="0"/>
            </a:endParaRPr>
          </a:p>
          <a:p>
            <a:pPr>
              <a:spcBef>
                <a:spcPct val="50000"/>
              </a:spcBef>
            </a:pPr>
            <a:r>
              <a:rPr lang="en-US" dirty="0" smtClean="0">
                <a:latin typeface="Calibri" pitchFamily="34" charset="0"/>
              </a:rPr>
              <a:t> </a:t>
            </a:r>
            <a:r>
              <a:rPr lang="en-US" dirty="0">
                <a:latin typeface="Calibri" pitchFamily="34" charset="0"/>
              </a:rPr>
              <a:t>	       </a:t>
            </a:r>
          </a:p>
        </p:txBody>
      </p:sp>
      <p:sp>
        <p:nvSpPr>
          <p:cNvPr id="4" name="TextBox 3"/>
          <p:cNvSpPr txBox="1">
            <a:spLocks noChangeArrowheads="1"/>
          </p:cNvSpPr>
          <p:nvPr/>
        </p:nvSpPr>
        <p:spPr bwMode="auto">
          <a:xfrm>
            <a:off x="0" y="0"/>
            <a:ext cx="9144000" cy="579438"/>
          </a:xfrm>
          <a:prstGeom prst="rect">
            <a:avLst/>
          </a:prstGeom>
          <a:solidFill>
            <a:srgbClr val="F5D201"/>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pic>
        <p:nvPicPr>
          <p:cNvPr id="13317" name="Picture 9" descr="thumbnail"/>
          <p:cNvPicPr>
            <a:picLocks noChangeAspect="1" noChangeArrowheads="1"/>
          </p:cNvPicPr>
          <p:nvPr/>
        </p:nvPicPr>
        <p:blipFill>
          <a:blip r:embed="rId2" cstate="print"/>
          <a:srcRect b="9596"/>
          <a:stretch>
            <a:fillRect/>
          </a:stretch>
        </p:blipFill>
        <p:spPr bwMode="auto">
          <a:xfrm>
            <a:off x="5845630" y="1676400"/>
            <a:ext cx="3117396" cy="2209800"/>
          </a:xfrm>
          <a:prstGeom prst="rect">
            <a:avLst/>
          </a:prstGeom>
          <a:noFill/>
          <a:ln w="9525">
            <a:noFill/>
            <a:miter lim="800000"/>
            <a:headEnd/>
            <a:tailEnd/>
          </a:ln>
        </p:spPr>
      </p:pic>
      <p:pic>
        <p:nvPicPr>
          <p:cNvPr id="13318" name="Picture 13" descr="thumbnail"/>
          <p:cNvPicPr>
            <a:picLocks noChangeAspect="1" noChangeArrowheads="1"/>
          </p:cNvPicPr>
          <p:nvPr/>
        </p:nvPicPr>
        <p:blipFill>
          <a:blip r:embed="rId3" cstate="print"/>
          <a:srcRect/>
          <a:stretch>
            <a:fillRect/>
          </a:stretch>
        </p:blipFill>
        <p:spPr bwMode="auto">
          <a:xfrm>
            <a:off x="6273800" y="4267200"/>
            <a:ext cx="2641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57200" y="1600200"/>
            <a:ext cx="8305800" cy="396875"/>
          </a:xfrm>
          <a:prstGeom prst="rect">
            <a:avLst/>
          </a:prstGeom>
          <a:noFill/>
          <a:ln w="9525">
            <a:noFill/>
            <a:miter lim="800000"/>
            <a:headEnd/>
            <a:tailEnd/>
          </a:ln>
        </p:spPr>
        <p:txBody>
          <a:bodyPr>
            <a:spAutoFit/>
          </a:bodyPr>
          <a:lstStyle/>
          <a:p>
            <a:pPr fontAlgn="t">
              <a:buFont typeface="Arial" pitchFamily="34" charset="0"/>
              <a:buNone/>
            </a:pPr>
            <a:endParaRPr lang="en-US" sz="2000"/>
          </a:p>
        </p:txBody>
      </p:sp>
      <p:sp>
        <p:nvSpPr>
          <p:cNvPr id="7" name="TextBox 3"/>
          <p:cNvSpPr txBox="1">
            <a:spLocks noChangeArrowheads="1"/>
          </p:cNvSpPr>
          <p:nvPr/>
        </p:nvSpPr>
        <p:spPr bwMode="auto">
          <a:xfrm>
            <a:off x="0" y="-76200"/>
            <a:ext cx="9144000" cy="604837"/>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sp>
        <p:nvSpPr>
          <p:cNvPr id="14340" name="Rectangle 5"/>
          <p:cNvSpPr>
            <a:spLocks/>
          </p:cNvSpPr>
          <p:nvPr/>
        </p:nvSpPr>
        <p:spPr bwMode="auto">
          <a:xfrm>
            <a:off x="838200" y="1752600"/>
            <a:ext cx="7315200" cy="42672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s-PR" sz="2200" b="1" i="1" dirty="0" smtClean="0">
                <a:latin typeface="Calibri" pitchFamily="34" charset="0"/>
              </a:rPr>
              <a:t>Durante el 2014, los conductores distraídos impactaron y mataron a mas de 3,179 personas y lesionaron cerca de 431,000. (DOT)</a:t>
            </a:r>
          </a:p>
          <a:p>
            <a:pPr marL="342900" indent="-342900" eaLnBrk="0" hangingPunct="0">
              <a:spcBef>
                <a:spcPct val="20000"/>
              </a:spcBef>
              <a:buFont typeface="Arial" pitchFamily="34" charset="0"/>
              <a:buChar char="•"/>
            </a:pPr>
            <a:r>
              <a:rPr lang="es-PR" sz="2200" b="1" i="1" dirty="0" smtClean="0">
                <a:latin typeface="Calibri" pitchFamily="34" charset="0"/>
              </a:rPr>
              <a:t>Durante el 2014, se reportaron que el 18 porciento de las lesiones ocasionadas por los impactos fueron causadas por conductores distraídos. (NHTSA)</a:t>
            </a:r>
          </a:p>
          <a:p>
            <a:pPr marL="342900" indent="-342900" eaLnBrk="0" hangingPunct="0">
              <a:spcBef>
                <a:spcPct val="20000"/>
              </a:spcBef>
              <a:buFont typeface="Arial" pitchFamily="34" charset="0"/>
              <a:buChar char="•"/>
            </a:pPr>
            <a:r>
              <a:rPr lang="es-PR" sz="2200" b="1" i="1" dirty="0" smtClean="0">
                <a:latin typeface="Calibri" pitchFamily="34" charset="0"/>
              </a:rPr>
              <a:t>De aquellas muertes ocasionadas por los impactos relacionados a conducir distraído, se reporto que 385 se debían a los teléfonos celulares como la causa de distracción (esto representa el 13% de las fatalidades relacionadas </a:t>
            </a:r>
            <a:r>
              <a:rPr lang="es-PR" sz="2200" b="1" i="1" dirty="0">
                <a:latin typeface="Calibri" pitchFamily="34" charset="0"/>
              </a:rPr>
              <a:t>a conducir distraído). </a:t>
            </a:r>
            <a:r>
              <a:rPr lang="es-PR" sz="2200" b="1" i="1" dirty="0" smtClean="0">
                <a:latin typeface="Calibri" pitchFamily="34" charset="0"/>
              </a:rPr>
              <a:t>(2014 reporte del NHTSA) </a:t>
            </a:r>
          </a:p>
          <a:p>
            <a:pPr marL="342900" indent="-342900" eaLnBrk="0" hangingPunct="0">
              <a:spcBef>
                <a:spcPct val="20000"/>
              </a:spcBef>
              <a:buFont typeface="Wingdings" pitchFamily="2" charset="2"/>
              <a:buNone/>
            </a:pPr>
            <a:endParaRPr lang="en-US" sz="2400" b="1" i="1" dirty="0">
              <a:latin typeface="Calibri" pitchFamily="34" charset="0"/>
            </a:endParaRPr>
          </a:p>
          <a:p>
            <a:pPr marL="342900" indent="-342900" eaLnBrk="0" hangingPunct="0">
              <a:spcBef>
                <a:spcPct val="20000"/>
              </a:spcBef>
              <a:buFont typeface="Arial" pitchFamily="34" charset="0"/>
              <a:buNone/>
            </a:pPr>
            <a:r>
              <a:rPr lang="en-US" sz="2400" b="1" i="1" dirty="0">
                <a:latin typeface="Calibri" pitchFamily="34" charset="0"/>
              </a:rPr>
              <a:t>     </a:t>
            </a:r>
          </a:p>
        </p:txBody>
      </p:sp>
      <p:sp>
        <p:nvSpPr>
          <p:cNvPr id="14341" name="Rectangle 6"/>
          <p:cNvSpPr>
            <a:spLocks noChangeArrowheads="1"/>
          </p:cNvSpPr>
          <p:nvPr/>
        </p:nvSpPr>
        <p:spPr bwMode="auto">
          <a:xfrm>
            <a:off x="381000" y="838200"/>
            <a:ext cx="7126759" cy="523220"/>
          </a:xfrm>
          <a:prstGeom prst="rect">
            <a:avLst/>
          </a:prstGeom>
          <a:noFill/>
          <a:ln w="9525">
            <a:noFill/>
            <a:miter lim="800000"/>
            <a:headEnd/>
            <a:tailEnd/>
          </a:ln>
        </p:spPr>
        <p:txBody>
          <a:bodyPr wrap="none">
            <a:spAutoFit/>
          </a:bodyPr>
          <a:lstStyle/>
          <a:p>
            <a:pPr>
              <a:spcBef>
                <a:spcPct val="20000"/>
              </a:spcBef>
              <a:buClr>
                <a:schemeClr val="folHlink"/>
              </a:buClr>
              <a:buSzPct val="90000"/>
              <a:buFont typeface="Wingdings" pitchFamily="2" charset="2"/>
              <a:buNone/>
            </a:pPr>
            <a:r>
              <a:rPr lang="es-PR" sz="2800" b="1" i="1" dirty="0" smtClean="0">
                <a:latin typeface="Calibri" pitchFamily="34" charset="0"/>
              </a:rPr>
              <a:t>¿Por </a:t>
            </a:r>
            <a:r>
              <a:rPr lang="es-PR" sz="2800" b="1" i="1" dirty="0">
                <a:latin typeface="Calibri" pitchFamily="34" charset="0"/>
              </a:rPr>
              <a:t>qué </a:t>
            </a:r>
            <a:r>
              <a:rPr lang="es-PR" sz="2800" b="1" i="1" dirty="0" smtClean="0">
                <a:latin typeface="Calibri" pitchFamily="34" charset="0"/>
              </a:rPr>
              <a:t>el conducir distraído es un problema</a:t>
            </a:r>
            <a:r>
              <a:rPr lang="en-US" sz="2800" b="1" i="1" dirty="0" smtClean="0">
                <a:latin typeface="Calibri" pitchFamily="34" charset="0"/>
              </a:rPr>
              <a:t>?</a:t>
            </a:r>
            <a:endParaRPr lang="en-US" sz="2800" b="1" i="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7620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
        <p:nvSpPr>
          <p:cNvPr id="15364" name="Rectangle 2"/>
          <p:cNvSpPr>
            <a:spLocks noChangeArrowheads="1"/>
          </p:cNvSpPr>
          <p:nvPr/>
        </p:nvSpPr>
        <p:spPr bwMode="auto">
          <a:xfrm>
            <a:off x="0" y="838200"/>
            <a:ext cx="9144000" cy="523220"/>
          </a:xfrm>
          <a:prstGeom prst="rect">
            <a:avLst/>
          </a:prstGeom>
          <a:noFill/>
          <a:ln w="9525">
            <a:noFill/>
            <a:miter lim="800000"/>
            <a:headEnd/>
            <a:tailEnd/>
          </a:ln>
        </p:spPr>
        <p:txBody>
          <a:bodyPr wrap="square">
            <a:spAutoFit/>
          </a:bodyPr>
          <a:lstStyle/>
          <a:p>
            <a:pPr algn="ctr">
              <a:spcBef>
                <a:spcPct val="20000"/>
              </a:spcBef>
              <a:buClr>
                <a:srgbClr val="800080"/>
              </a:buClr>
              <a:buSzPct val="90000"/>
            </a:pPr>
            <a:r>
              <a:rPr lang="en-US" sz="2800" b="1" i="1" dirty="0" err="1" smtClean="0">
                <a:solidFill>
                  <a:srgbClr val="000000"/>
                </a:solidFill>
                <a:latin typeface="Calibri" pitchFamily="34" charset="0"/>
              </a:rPr>
              <a:t>Estatutos</a:t>
            </a:r>
            <a:r>
              <a:rPr lang="en-US" sz="2800" b="1" i="1" dirty="0" smtClean="0">
                <a:solidFill>
                  <a:srgbClr val="000000"/>
                </a:solidFill>
                <a:latin typeface="Calibri" pitchFamily="34" charset="0"/>
              </a:rPr>
              <a:t> en USA </a:t>
            </a:r>
            <a:r>
              <a:rPr lang="en-US" sz="2800" b="1" i="1" dirty="0" err="1" smtClean="0">
                <a:solidFill>
                  <a:srgbClr val="000000"/>
                </a:solidFill>
                <a:latin typeface="Calibri" pitchFamily="34" charset="0"/>
              </a:rPr>
              <a:t>sobre</a:t>
            </a:r>
            <a:r>
              <a:rPr lang="en-US" sz="2800" b="1" i="1" dirty="0" smtClean="0">
                <a:solidFill>
                  <a:srgbClr val="000000"/>
                </a:solidFill>
                <a:latin typeface="Calibri" pitchFamily="34" charset="0"/>
              </a:rPr>
              <a:t> </a:t>
            </a:r>
            <a:r>
              <a:rPr lang="en-US" sz="2800" b="1" i="1" dirty="0" err="1" smtClean="0">
                <a:solidFill>
                  <a:srgbClr val="000000"/>
                </a:solidFill>
                <a:latin typeface="Calibri" pitchFamily="34" charset="0"/>
              </a:rPr>
              <a:t>textear</a:t>
            </a:r>
            <a:r>
              <a:rPr lang="en-US" sz="2800" b="1" i="1" dirty="0" smtClean="0">
                <a:solidFill>
                  <a:srgbClr val="000000"/>
                </a:solidFill>
                <a:latin typeface="Calibri" pitchFamily="34" charset="0"/>
              </a:rPr>
              <a:t> </a:t>
            </a:r>
            <a:r>
              <a:rPr lang="en-US" sz="2800" b="1" i="1" dirty="0" err="1" smtClean="0">
                <a:solidFill>
                  <a:srgbClr val="000000"/>
                </a:solidFill>
                <a:latin typeface="Calibri" pitchFamily="34" charset="0"/>
              </a:rPr>
              <a:t>mientras</a:t>
            </a:r>
            <a:r>
              <a:rPr lang="en-US" sz="2800" b="1" i="1" dirty="0" smtClean="0">
                <a:solidFill>
                  <a:srgbClr val="000000"/>
                </a:solidFill>
                <a:latin typeface="Calibri" pitchFamily="34" charset="0"/>
              </a:rPr>
              <a:t> conduce</a:t>
            </a:r>
            <a:endParaRPr lang="en-US" sz="2800" b="1" i="1" dirty="0">
              <a:solidFill>
                <a:srgbClr val="000000"/>
              </a:solidFill>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1437621"/>
            <a:ext cx="6619875" cy="3820179"/>
          </a:xfrm>
          <a:prstGeom prst="rect">
            <a:avLst/>
          </a:prstGeom>
        </p:spPr>
      </p:pic>
      <p:sp>
        <p:nvSpPr>
          <p:cNvPr id="7" name="TextBox 6"/>
          <p:cNvSpPr txBox="1"/>
          <p:nvPr/>
        </p:nvSpPr>
        <p:spPr>
          <a:xfrm>
            <a:off x="1066800" y="5257800"/>
            <a:ext cx="7635424" cy="923330"/>
          </a:xfrm>
          <a:prstGeom prst="rect">
            <a:avLst/>
          </a:prstGeom>
          <a:noFill/>
        </p:spPr>
        <p:txBody>
          <a:bodyPr wrap="none" rtlCol="0">
            <a:spAutoFit/>
          </a:bodyPr>
          <a:lstStyle/>
          <a:p>
            <a:r>
              <a:rPr lang="en-US" dirty="0" err="1" smtClean="0"/>
              <a:t>Textear</a:t>
            </a:r>
            <a:r>
              <a:rPr lang="en-US" dirty="0" smtClean="0"/>
              <a:t> </a:t>
            </a:r>
            <a:r>
              <a:rPr lang="en-US" dirty="0" err="1" smtClean="0"/>
              <a:t>mientras</a:t>
            </a:r>
            <a:r>
              <a:rPr lang="en-US" dirty="0" smtClean="0"/>
              <a:t> conduce </a:t>
            </a:r>
            <a:r>
              <a:rPr lang="en-US" dirty="0" err="1" smtClean="0"/>
              <a:t>esta</a:t>
            </a:r>
            <a:r>
              <a:rPr lang="en-US" dirty="0" smtClean="0"/>
              <a:t> </a:t>
            </a:r>
            <a:r>
              <a:rPr lang="en-US" dirty="0" err="1" smtClean="0"/>
              <a:t>prohibido</a:t>
            </a:r>
            <a:r>
              <a:rPr lang="en-US" dirty="0" smtClean="0"/>
              <a:t> para </a:t>
            </a:r>
            <a:r>
              <a:rPr lang="en-US" dirty="0" err="1" smtClean="0"/>
              <a:t>todo</a:t>
            </a:r>
            <a:r>
              <a:rPr lang="en-US" dirty="0" smtClean="0"/>
              <a:t> conductor en 46 </a:t>
            </a:r>
          </a:p>
          <a:p>
            <a:r>
              <a:rPr lang="en-US" dirty="0" err="1" smtClean="0"/>
              <a:t>estados</a:t>
            </a:r>
            <a:r>
              <a:rPr lang="en-US" dirty="0" smtClean="0"/>
              <a:t> y el Distrito de Columbia. Dos </a:t>
            </a:r>
            <a:r>
              <a:rPr lang="en-US" dirty="0" err="1" smtClean="0"/>
              <a:t>estados</a:t>
            </a:r>
            <a:r>
              <a:rPr lang="en-US" dirty="0" smtClean="0"/>
              <a:t> (Missouri y Texas), solo </a:t>
            </a:r>
          </a:p>
          <a:p>
            <a:r>
              <a:rPr lang="en-US" dirty="0" smtClean="0"/>
              <a:t>se lo </a:t>
            </a:r>
            <a:r>
              <a:rPr lang="en-US" dirty="0" err="1" smtClean="0"/>
              <a:t>prohiben</a:t>
            </a:r>
            <a:r>
              <a:rPr lang="en-US" dirty="0" smtClean="0"/>
              <a:t> a </a:t>
            </a:r>
            <a:r>
              <a:rPr lang="en-US" dirty="0" err="1" smtClean="0"/>
              <a:t>conductores</a:t>
            </a:r>
            <a:r>
              <a:rPr lang="en-US" dirty="0" smtClean="0"/>
              <a:t> </a:t>
            </a:r>
            <a:r>
              <a:rPr lang="en-US" dirty="0" err="1" smtClean="0"/>
              <a:t>nuevos</a:t>
            </a:r>
            <a:r>
              <a:rPr lang="en-US" dirty="0" smtClean="0"/>
              <a:t>/</a:t>
            </a:r>
            <a:r>
              <a:rPr lang="en-US" dirty="0" err="1" smtClean="0"/>
              <a:t>novatos</a:t>
            </a:r>
            <a:r>
              <a:rPr lang="en-US" dirty="0" smtClean="0"/>
              <a:t>. (</a:t>
            </a:r>
            <a:r>
              <a:rPr lang="en-US" dirty="0" err="1" smtClean="0"/>
              <a:t>diciembre</a:t>
            </a:r>
            <a:r>
              <a:rPr lang="en-US" dirty="0" smtClean="0"/>
              <a:t> 2015)</a:t>
            </a:r>
            <a:endParaRPr lang="en-US" dirty="0"/>
          </a:p>
        </p:txBody>
      </p:sp>
    </p:spTree>
    <p:extLst>
      <p:ext uri="{BB962C8B-B14F-4D97-AF65-F5344CB8AC3E}">
        <p14:creationId xmlns:p14="http://schemas.microsoft.com/office/powerpoint/2010/main" val="1875791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04800" y="1524000"/>
            <a:ext cx="86868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spcBef>
                <a:spcPct val="20000"/>
              </a:spcBef>
              <a:buFont typeface="Arial" pitchFamily="34" charset="0"/>
              <a:buChar char="•"/>
              <a:defRPr/>
            </a:pPr>
            <a:r>
              <a:rPr lang="en-US" sz="2000" b="1" i="1" dirty="0" smtClean="0">
                <a:latin typeface="Calibri" panose="020F0502020204030204" pitchFamily="34" charset="0"/>
              </a:rPr>
              <a:t>En el 2013, la </a:t>
            </a:r>
            <a:r>
              <a:rPr lang="en-US" sz="2000" b="1" i="1" dirty="0" err="1" smtClean="0">
                <a:latin typeface="Calibri" panose="020F0502020204030204" pitchFamily="34" charset="0"/>
              </a:rPr>
              <a:t>Administración</a:t>
            </a:r>
            <a:r>
              <a:rPr lang="en-US" sz="2000" b="1" i="1" dirty="0" smtClean="0">
                <a:latin typeface="Calibri" panose="020F0502020204030204" pitchFamily="34" charset="0"/>
              </a:rPr>
              <a:t> Nacional de </a:t>
            </a:r>
            <a:r>
              <a:rPr lang="en-US" sz="2000" b="1" i="1" dirty="0" err="1" smtClean="0">
                <a:latin typeface="Calibri" panose="020F0502020204030204" pitchFamily="34" charset="0"/>
              </a:rPr>
              <a:t>Seguridad</a:t>
            </a:r>
            <a:r>
              <a:rPr lang="en-US" sz="2000" b="1" i="1" dirty="0" smtClean="0">
                <a:latin typeface="Calibri" panose="020F0502020204030204" pitchFamily="34" charset="0"/>
              </a:rPr>
              <a:t> en las </a:t>
            </a:r>
            <a:r>
              <a:rPr lang="en-US" sz="2000" b="1" i="1" dirty="0" err="1" smtClean="0">
                <a:latin typeface="Calibri" panose="020F0502020204030204" pitchFamily="34" charset="0"/>
              </a:rPr>
              <a:t>Carreteras</a:t>
            </a:r>
            <a:r>
              <a:rPr lang="en-US" sz="2000" b="1" i="1" dirty="0" smtClean="0">
                <a:latin typeface="Calibri" panose="020F0502020204030204" pitchFamily="34" charset="0"/>
              </a:rPr>
              <a:t>, </a:t>
            </a:r>
            <a:r>
              <a:rPr lang="en-US" sz="2000" b="1" i="1" dirty="0" err="1" smtClean="0">
                <a:latin typeface="Calibri" panose="020F0502020204030204" pitchFamily="34" charset="0"/>
              </a:rPr>
              <a:t>presentó</a:t>
            </a:r>
            <a:r>
              <a:rPr lang="en-US" sz="2000" b="1" i="1" dirty="0" smtClean="0">
                <a:latin typeface="Calibri" panose="020F0502020204030204" pitchFamily="34" charset="0"/>
              </a:rPr>
              <a:t> data </a:t>
            </a:r>
            <a:r>
              <a:rPr lang="en-US" sz="2000" b="1" i="1" dirty="0" err="1" smtClean="0">
                <a:latin typeface="Calibri" panose="020F0502020204030204" pitchFamily="34" charset="0"/>
              </a:rPr>
              <a:t>catalogando</a:t>
            </a:r>
            <a:r>
              <a:rPr lang="en-US" sz="2000" b="1" i="1" dirty="0" smtClean="0">
                <a:latin typeface="Calibri" panose="020F0502020204030204" pitchFamily="34" charset="0"/>
              </a:rPr>
              <a:t> la </a:t>
            </a:r>
            <a:r>
              <a:rPr lang="en-US" sz="2000" b="1" i="1" dirty="0" err="1" smtClean="0">
                <a:latin typeface="Calibri" panose="020F0502020204030204" pitchFamily="34" charset="0"/>
              </a:rPr>
              <a:t>autopista</a:t>
            </a:r>
            <a:r>
              <a:rPr lang="en-US" sz="2000" b="1" i="1" dirty="0" smtClean="0">
                <a:latin typeface="Calibri" panose="020F0502020204030204" pitchFamily="34" charset="0"/>
              </a:rPr>
              <a:t> I-285 </a:t>
            </a:r>
            <a:r>
              <a:rPr lang="en-US" sz="2000" b="1" i="1" dirty="0" err="1" smtClean="0">
                <a:latin typeface="Calibri" panose="020F0502020204030204" pitchFamily="34" charset="0"/>
              </a:rPr>
              <a:t>como</a:t>
            </a:r>
            <a:r>
              <a:rPr lang="en-US" sz="2000" b="1" i="1" dirty="0" smtClean="0">
                <a:latin typeface="Calibri" panose="020F0502020204030204" pitchFamily="34" charset="0"/>
              </a:rPr>
              <a:t> </a:t>
            </a:r>
            <a:r>
              <a:rPr lang="en-US" sz="2000" b="1" i="1" dirty="0" err="1" smtClean="0">
                <a:latin typeface="Calibri" panose="020F0502020204030204" pitchFamily="34" charset="0"/>
              </a:rPr>
              <a:t>una</a:t>
            </a:r>
            <a:r>
              <a:rPr lang="en-US" sz="2000" b="1" i="1" dirty="0" smtClean="0">
                <a:latin typeface="Calibri" panose="020F0502020204030204" pitchFamily="34" charset="0"/>
              </a:rPr>
              <a:t> de las </a:t>
            </a:r>
            <a:r>
              <a:rPr lang="en-US" sz="2000" b="1" i="1" dirty="0" err="1" smtClean="0">
                <a:latin typeface="Calibri" panose="020F0502020204030204" pitchFamily="34" charset="0"/>
              </a:rPr>
              <a:t>autopistas</a:t>
            </a:r>
            <a:r>
              <a:rPr lang="en-US" sz="2000" b="1" i="1" dirty="0" smtClean="0">
                <a:latin typeface="Calibri" panose="020F0502020204030204" pitchFamily="34" charset="0"/>
              </a:rPr>
              <a:t> con </a:t>
            </a:r>
            <a:r>
              <a:rPr lang="en-US" sz="2000" b="1" i="1" dirty="0" err="1" smtClean="0">
                <a:latin typeface="Calibri" panose="020F0502020204030204" pitchFamily="34" charset="0"/>
              </a:rPr>
              <a:t>más</a:t>
            </a:r>
            <a:r>
              <a:rPr lang="en-US" sz="2000" b="1" i="1" dirty="0" smtClean="0">
                <a:latin typeface="Calibri" panose="020F0502020204030204" pitchFamily="34" charset="0"/>
              </a:rPr>
              <a:t> </a:t>
            </a:r>
            <a:r>
              <a:rPr lang="en-US" sz="2000" b="1" i="1" dirty="0" err="1" smtClean="0">
                <a:latin typeface="Calibri" panose="020F0502020204030204" pitchFamily="34" charset="0"/>
              </a:rPr>
              <a:t>muertes</a:t>
            </a:r>
            <a:r>
              <a:rPr lang="en-US" sz="2000" b="1" i="1" dirty="0" smtClean="0">
                <a:latin typeface="Calibri" panose="020F0502020204030204" pitchFamily="34" charset="0"/>
              </a:rPr>
              <a:t> en </a:t>
            </a:r>
            <a:r>
              <a:rPr lang="en-US" sz="2000" b="1" i="1" dirty="0" err="1" smtClean="0">
                <a:latin typeface="Calibri" panose="020F0502020204030204" pitchFamily="34" charset="0"/>
              </a:rPr>
              <a:t>América</a:t>
            </a:r>
            <a:r>
              <a:rPr lang="en-US" sz="2000" b="1" i="1" dirty="0" smtClean="0">
                <a:latin typeface="Calibri" panose="020F0502020204030204" pitchFamily="34" charset="0"/>
              </a:rPr>
              <a:t>. </a:t>
            </a:r>
            <a:r>
              <a:rPr lang="en-US" sz="2000" b="1" i="1" dirty="0" err="1" smtClean="0">
                <a:latin typeface="Calibri" panose="020F0502020204030204" pitchFamily="34" charset="0"/>
              </a:rPr>
              <a:t>Cada</a:t>
            </a:r>
            <a:r>
              <a:rPr lang="en-US" sz="2000" b="1" i="1" dirty="0" smtClean="0">
                <a:latin typeface="Calibri" panose="020F0502020204030204" pitchFamily="34" charset="0"/>
              </a:rPr>
              <a:t> 10 </a:t>
            </a:r>
            <a:r>
              <a:rPr lang="en-US" sz="2000" b="1" i="1" dirty="0" err="1" smtClean="0">
                <a:latin typeface="Calibri" panose="020F0502020204030204" pitchFamily="34" charset="0"/>
              </a:rPr>
              <a:t>millas</a:t>
            </a:r>
            <a:r>
              <a:rPr lang="en-US" sz="2000" b="1" i="1" dirty="0" smtClean="0">
                <a:latin typeface="Calibri" panose="020F0502020204030204" pitchFamily="34" charset="0"/>
              </a:rPr>
              <a:t>, I-285 </a:t>
            </a:r>
            <a:r>
              <a:rPr lang="en-US" sz="2000" b="1" i="1" dirty="0" err="1" smtClean="0">
                <a:latin typeface="Calibri" panose="020F0502020204030204" pitchFamily="34" charset="0"/>
              </a:rPr>
              <a:t>tiene</a:t>
            </a:r>
            <a:r>
              <a:rPr lang="en-US" sz="2000" b="1" i="1" dirty="0" smtClean="0">
                <a:latin typeface="Calibri" panose="020F0502020204030204" pitchFamily="34" charset="0"/>
              </a:rPr>
              <a:t> 3.5 </a:t>
            </a:r>
            <a:r>
              <a:rPr lang="en-US" sz="2000" b="1" i="1" dirty="0" err="1" smtClean="0">
                <a:latin typeface="Calibri" panose="020F0502020204030204" pitchFamily="34" charset="0"/>
              </a:rPr>
              <a:t>accidentes</a:t>
            </a:r>
            <a:r>
              <a:rPr lang="en-US" sz="2000" b="1" i="1" dirty="0" smtClean="0">
                <a:latin typeface="Calibri" panose="020F0502020204030204" pitchFamily="34" charset="0"/>
              </a:rPr>
              <a:t> fatales, lo </a:t>
            </a:r>
            <a:r>
              <a:rPr lang="en-US" sz="2000" b="1" i="1" dirty="0" err="1" smtClean="0">
                <a:latin typeface="Calibri" panose="020F0502020204030204" pitchFamily="34" charset="0"/>
              </a:rPr>
              <a:t>cual</a:t>
            </a:r>
            <a:r>
              <a:rPr lang="en-US" sz="2000" b="1" i="1" dirty="0" smtClean="0">
                <a:latin typeface="Calibri" panose="020F0502020204030204" pitchFamily="34" charset="0"/>
              </a:rPr>
              <a:t> </a:t>
            </a:r>
            <a:r>
              <a:rPr lang="en-US" sz="2000" b="1" i="1" dirty="0" err="1" smtClean="0">
                <a:latin typeface="Calibri" panose="020F0502020204030204" pitchFamily="34" charset="0"/>
              </a:rPr>
              <a:t>es</a:t>
            </a:r>
            <a:r>
              <a:rPr lang="en-US" sz="2000" b="1" i="1" dirty="0" smtClean="0">
                <a:latin typeface="Calibri" panose="020F0502020204030204" pitchFamily="34" charset="0"/>
              </a:rPr>
              <a:t> 0.50 </a:t>
            </a:r>
            <a:r>
              <a:rPr lang="en-US" sz="2000" b="1" i="1" dirty="0" err="1" smtClean="0">
                <a:latin typeface="Calibri" panose="020F0502020204030204" pitchFamily="34" charset="0"/>
              </a:rPr>
              <a:t>más</a:t>
            </a:r>
            <a:r>
              <a:rPr lang="en-US" sz="2000" b="1" i="1" dirty="0" smtClean="0">
                <a:latin typeface="Calibri" panose="020F0502020204030204" pitchFamily="34" charset="0"/>
              </a:rPr>
              <a:t> alto que la </a:t>
            </a:r>
            <a:r>
              <a:rPr lang="en-US" sz="2000" b="1" i="1" dirty="0" err="1" smtClean="0">
                <a:latin typeface="Calibri" panose="020F0502020204030204" pitchFamily="34" charset="0"/>
              </a:rPr>
              <a:t>segunda</a:t>
            </a:r>
            <a:r>
              <a:rPr lang="en-US" sz="2000" b="1" i="1" dirty="0" smtClean="0">
                <a:latin typeface="Calibri" panose="020F0502020204030204" pitchFamily="34" charset="0"/>
              </a:rPr>
              <a:t> </a:t>
            </a:r>
            <a:r>
              <a:rPr lang="en-US" sz="2000" b="1" i="1" dirty="0" err="1" smtClean="0">
                <a:latin typeface="Calibri" panose="020F0502020204030204" pitchFamily="34" charset="0"/>
              </a:rPr>
              <a:t>autopista</a:t>
            </a:r>
            <a:r>
              <a:rPr lang="en-US" sz="2000" b="1" i="1" dirty="0" smtClean="0">
                <a:latin typeface="Calibri" panose="020F0502020204030204" pitchFamily="34" charset="0"/>
              </a:rPr>
              <a:t> </a:t>
            </a:r>
            <a:r>
              <a:rPr lang="en-US" sz="2000" b="1" i="1" dirty="0" err="1" smtClean="0">
                <a:latin typeface="Calibri" panose="020F0502020204030204" pitchFamily="34" charset="0"/>
              </a:rPr>
              <a:t>más</a:t>
            </a:r>
            <a:r>
              <a:rPr lang="en-US" sz="2000" b="1" i="1" dirty="0" smtClean="0">
                <a:latin typeface="Calibri" panose="020F0502020204030204" pitchFamily="34" charset="0"/>
              </a:rPr>
              <a:t> </a:t>
            </a:r>
            <a:r>
              <a:rPr lang="en-US" sz="2000" b="1" i="1" dirty="0" err="1" smtClean="0">
                <a:latin typeface="Calibri" panose="020F0502020204030204" pitchFamily="34" charset="0"/>
              </a:rPr>
              <a:t>peligrosa</a:t>
            </a:r>
            <a:r>
              <a:rPr lang="en-US" sz="2000" b="1" i="1" dirty="0" smtClean="0">
                <a:latin typeface="Calibri" panose="020F0502020204030204" pitchFamily="34" charset="0"/>
              </a:rPr>
              <a:t> (I-4 in Florida).</a:t>
            </a:r>
          </a:p>
          <a:p>
            <a:pPr marL="342900" indent="-342900" eaLnBrk="0" hangingPunct="0">
              <a:spcBef>
                <a:spcPct val="20000"/>
              </a:spcBef>
              <a:buFont typeface="Arial" pitchFamily="34" charset="0"/>
              <a:buChar char="•"/>
              <a:defRPr/>
            </a:pPr>
            <a:endParaRPr lang="en-US" sz="2000" b="1" i="1" dirty="0">
              <a:solidFill>
                <a:prstClr val="black"/>
              </a:solidFill>
              <a:latin typeface="Calibri" panose="020F0502020204030204" pitchFamily="34" charset="0"/>
              <a:cs typeface="+mn-cs"/>
            </a:endParaRPr>
          </a:p>
          <a:p>
            <a:pPr fontAlgn="t">
              <a:defRPr/>
            </a:pPr>
            <a:endParaRPr lang="en-US" sz="1200" b="1" i="1" dirty="0">
              <a:latin typeface="Calibri" pitchFamily="34" charset="0"/>
            </a:endParaRPr>
          </a:p>
          <a:p>
            <a:pPr fontAlgn="t">
              <a:defRPr/>
            </a:pPr>
            <a:endParaRPr lang="en-US" sz="2400" b="1" i="1" dirty="0">
              <a:latin typeface="Calibri" pitchFamily="34" charset="0"/>
            </a:endParaRPr>
          </a:p>
          <a:p>
            <a:pPr fontAlgn="t">
              <a:buFont typeface="Arial" pitchFamily="34" charset="0"/>
              <a:buNone/>
              <a:defRPr/>
            </a:pPr>
            <a:endParaRPr lang="en-US" sz="2400" b="1" i="1" dirty="0">
              <a:latin typeface="Calibri" pitchFamily="34" charset="0"/>
            </a:endParaRPr>
          </a:p>
        </p:txBody>
      </p:sp>
      <p:sp>
        <p:nvSpPr>
          <p:cNvPr id="19459" name="TextBox 4"/>
          <p:cNvSpPr txBox="1">
            <a:spLocks noChangeArrowheads="1"/>
          </p:cNvSpPr>
          <p:nvPr/>
        </p:nvSpPr>
        <p:spPr bwMode="auto">
          <a:xfrm>
            <a:off x="2286000" y="898525"/>
            <a:ext cx="4419600" cy="584775"/>
          </a:xfrm>
          <a:prstGeom prst="rect">
            <a:avLst/>
          </a:prstGeom>
          <a:noFill/>
          <a:ln w="9525">
            <a:noFill/>
            <a:miter lim="800000"/>
            <a:headEnd/>
            <a:tailEnd/>
          </a:ln>
        </p:spPr>
        <p:txBody>
          <a:bodyPr>
            <a:spAutoFit/>
          </a:bodyPr>
          <a:lstStyle/>
          <a:p>
            <a:pPr algn="ctr"/>
            <a:r>
              <a:rPr lang="en-US" sz="3200" b="1" i="1" dirty="0" err="1" smtClean="0">
                <a:latin typeface="Calibri" pitchFamily="34" charset="0"/>
              </a:rPr>
              <a:t>Estadísticas</a:t>
            </a:r>
            <a:r>
              <a:rPr lang="en-US" sz="3200" b="1" i="1" dirty="0" smtClean="0">
                <a:latin typeface="Calibri" pitchFamily="34" charset="0"/>
              </a:rPr>
              <a:t> de Georgia</a:t>
            </a:r>
            <a:endParaRPr lang="en-US" sz="3200" b="1" i="1" dirty="0">
              <a:latin typeface="Calibri" pitchFamily="34" charset="0"/>
            </a:endParaRPr>
          </a:p>
        </p:txBody>
      </p:sp>
      <p:sp>
        <p:nvSpPr>
          <p:cNvPr id="7"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graphicFrame>
        <p:nvGraphicFramePr>
          <p:cNvPr id="3" name="Chart 2"/>
          <p:cNvGraphicFramePr/>
          <p:nvPr>
            <p:extLst>
              <p:ext uri="{D42A27DB-BD31-4B8C-83A1-F6EECF244321}">
                <p14:modId xmlns:p14="http://schemas.microsoft.com/office/powerpoint/2010/main" val="3849129583"/>
              </p:ext>
            </p:extLst>
          </p:nvPr>
        </p:nvGraphicFramePr>
        <p:xfrm>
          <a:off x="1562100" y="3048000"/>
          <a:ext cx="621030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7505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dirty="0" smtClean="0"/>
              <a:t> </a:t>
            </a:r>
          </a:p>
        </p:txBody>
      </p:sp>
      <p:pic>
        <p:nvPicPr>
          <p:cNvPr id="16387" name="Picture 5"/>
          <p:cNvPicPr>
            <a:picLocks noChangeAspect="1" noChangeArrowheads="1"/>
          </p:cNvPicPr>
          <p:nvPr/>
        </p:nvPicPr>
        <p:blipFill>
          <a:blip r:embed="rId2" cstate="print"/>
          <a:srcRect l="3498" t="5797" r="32378"/>
          <a:stretch>
            <a:fillRect/>
          </a:stretch>
        </p:blipFill>
        <p:spPr bwMode="auto">
          <a:xfrm>
            <a:off x="1828800" y="838200"/>
            <a:ext cx="4800600" cy="5673436"/>
          </a:xfrm>
          <a:prstGeom prst="rect">
            <a:avLst/>
          </a:prstGeom>
          <a:noFill/>
          <a:ln w="9525">
            <a:noFill/>
            <a:miter lim="800000"/>
            <a:headEnd/>
            <a:tailEnd/>
          </a:ln>
        </p:spPr>
      </p:pic>
      <p:sp>
        <p:nvSpPr>
          <p:cNvPr id="7" name="TextBox 3"/>
          <p:cNvSpPr txBox="1">
            <a:spLocks noChangeArrowheads="1"/>
          </p:cNvSpPr>
          <p:nvPr/>
        </p:nvSpPr>
        <p:spPr bwMode="auto">
          <a:xfrm>
            <a:off x="0" y="4762"/>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0"/>
            <a:ext cx="9144000" cy="1077218"/>
          </a:xfrm>
          <a:prstGeom prst="rect">
            <a:avLst/>
          </a:prstGeom>
          <a:solidFill>
            <a:srgbClr val="F5D201"/>
          </a:solidFill>
          <a:ln w="9525">
            <a:solidFill>
              <a:schemeClr val="bg2">
                <a:lumMod val="75000"/>
              </a:schemeClr>
            </a:solidFill>
            <a:miter lim="800000"/>
            <a:headEnd/>
            <a:tailEnd/>
          </a:ln>
        </p:spPr>
        <p:txBody>
          <a:bodyPr wrap="square">
            <a:spAutoFit/>
          </a:bodyPr>
          <a:lstStyle/>
          <a:p>
            <a:pPr algn="ctr">
              <a:spcBef>
                <a:spcPct val="50000"/>
              </a:spcBef>
              <a:defRPr/>
            </a:pPr>
            <a:r>
              <a:rPr lang="es-PR" sz="3200" b="1" dirty="0" smtClean="0">
                <a:latin typeface="Calibri" pitchFamily="34" charset="0"/>
                <a:cs typeface="Arial" charset="0"/>
              </a:rPr>
              <a:t>Auspiciado por </a:t>
            </a:r>
            <a:br>
              <a:rPr lang="es-PR" sz="3200" b="1" dirty="0" smtClean="0">
                <a:latin typeface="Calibri" pitchFamily="34" charset="0"/>
                <a:cs typeface="Arial" charset="0"/>
              </a:rPr>
            </a:br>
            <a:r>
              <a:rPr lang="es-PR" sz="3200" b="1" i="1" dirty="0" smtClean="0"/>
              <a:t>Alianza de Georgia en Contra de los Impactos</a:t>
            </a:r>
            <a:r>
              <a:rPr lang="en-US" sz="3200" b="1" i="1" dirty="0" smtClean="0">
                <a:latin typeface="Calibri" pitchFamily="34" charset="0"/>
                <a:cs typeface="Arial" charset="0"/>
              </a:rPr>
              <a:t>      </a:t>
            </a:r>
            <a:endParaRPr lang="en-US" sz="3200" b="1" i="1" dirty="0">
              <a:latin typeface="Calibri" pitchFamily="34" charset="0"/>
              <a:cs typeface="Arial" charset="0"/>
            </a:endParaRPr>
          </a:p>
        </p:txBody>
      </p:sp>
      <p:sp>
        <p:nvSpPr>
          <p:cNvPr id="3075" name="AutoShape 10"/>
          <p:cNvSpPr>
            <a:spLocks noChangeAspect="1" noChangeArrowheads="1"/>
          </p:cNvSpPr>
          <p:nvPr/>
        </p:nvSpPr>
        <p:spPr bwMode="auto">
          <a:xfrm>
            <a:off x="1600200" y="2971800"/>
            <a:ext cx="5999163" cy="1530350"/>
          </a:xfrm>
          <a:prstGeom prst="rect">
            <a:avLst/>
          </a:prstGeom>
          <a:noFill/>
          <a:ln w="9525">
            <a:noFill/>
            <a:miter lim="800000"/>
            <a:headEnd/>
            <a:tailEnd/>
          </a:ln>
        </p:spPr>
        <p:txBody>
          <a:bodyPr/>
          <a:lstStyle/>
          <a:p>
            <a:endParaRPr lang="en-US">
              <a:latin typeface="Calibri" pitchFamily="34" charset="0"/>
            </a:endParaRPr>
          </a:p>
        </p:txBody>
      </p:sp>
      <p:pic>
        <p:nvPicPr>
          <p:cNvPr id="3076" name="Picture 11" descr="OSHA logo"/>
          <p:cNvPicPr>
            <a:picLocks noChangeAspect="1" noChangeArrowheads="1"/>
          </p:cNvPicPr>
          <p:nvPr/>
        </p:nvPicPr>
        <p:blipFill>
          <a:blip r:embed="rId2" r:link="rId3" cstate="print"/>
          <a:srcRect/>
          <a:stretch>
            <a:fillRect/>
          </a:stretch>
        </p:blipFill>
        <p:spPr bwMode="auto">
          <a:xfrm>
            <a:off x="228600" y="5867400"/>
            <a:ext cx="1600200" cy="579438"/>
          </a:xfrm>
          <a:prstGeom prst="rect">
            <a:avLst/>
          </a:prstGeom>
          <a:noFill/>
          <a:ln w="9525">
            <a:noFill/>
            <a:miter lim="800000"/>
            <a:headEnd/>
            <a:tailEnd/>
          </a:ln>
        </p:spPr>
      </p:pic>
      <p:pic>
        <p:nvPicPr>
          <p:cNvPr id="3077" name="Picture 12" descr="GDOT, Keeping Georgia on the Move"/>
          <p:cNvPicPr>
            <a:picLocks noChangeAspect="1" noChangeArrowheads="1"/>
          </p:cNvPicPr>
          <p:nvPr/>
        </p:nvPicPr>
        <p:blipFill>
          <a:blip r:embed="rId4" r:link="rId5" cstate="print"/>
          <a:srcRect/>
          <a:stretch>
            <a:fillRect/>
          </a:stretch>
        </p:blipFill>
        <p:spPr bwMode="auto">
          <a:xfrm>
            <a:off x="2971800" y="1335088"/>
            <a:ext cx="1447800" cy="874712"/>
          </a:xfrm>
          <a:prstGeom prst="rect">
            <a:avLst/>
          </a:prstGeom>
          <a:noFill/>
          <a:ln w="9525">
            <a:noFill/>
            <a:miter lim="800000"/>
            <a:headEnd/>
            <a:tailEnd/>
          </a:ln>
        </p:spPr>
      </p:pic>
      <p:pic>
        <p:nvPicPr>
          <p:cNvPr id="3078" name="Picture 15" descr="top"/>
          <p:cNvPicPr>
            <a:picLocks noChangeAspect="1" noChangeArrowheads="1"/>
          </p:cNvPicPr>
          <p:nvPr/>
        </p:nvPicPr>
        <p:blipFill>
          <a:blip r:embed="rId6" cstate="print"/>
          <a:srcRect/>
          <a:stretch>
            <a:fillRect/>
          </a:stretch>
        </p:blipFill>
        <p:spPr bwMode="auto">
          <a:xfrm>
            <a:off x="6324600" y="1254125"/>
            <a:ext cx="2743200" cy="955675"/>
          </a:xfrm>
          <a:prstGeom prst="rect">
            <a:avLst/>
          </a:prstGeom>
          <a:solidFill>
            <a:srgbClr val="FEF1BA"/>
          </a:solidFill>
          <a:ln w="9525">
            <a:noFill/>
            <a:miter lim="800000"/>
            <a:headEnd/>
            <a:tailEnd/>
          </a:ln>
        </p:spPr>
      </p:pic>
      <p:grpSp>
        <p:nvGrpSpPr>
          <p:cNvPr id="3079" name="Group 22"/>
          <p:cNvGrpSpPr>
            <a:grpSpLocks/>
          </p:cNvGrpSpPr>
          <p:nvPr/>
        </p:nvGrpSpPr>
        <p:grpSpPr bwMode="auto">
          <a:xfrm>
            <a:off x="0" y="1295400"/>
            <a:ext cx="3124200" cy="914400"/>
            <a:chOff x="3456" y="2208"/>
            <a:chExt cx="1968" cy="576"/>
          </a:xfrm>
        </p:grpSpPr>
        <p:sp>
          <p:nvSpPr>
            <p:cNvPr id="3092" name="Rectangle 21"/>
            <p:cNvSpPr>
              <a:spLocks noChangeArrowheads="1"/>
            </p:cNvSpPr>
            <p:nvPr/>
          </p:nvSpPr>
          <p:spPr bwMode="auto">
            <a:xfrm>
              <a:off x="3456" y="2208"/>
              <a:ext cx="1920" cy="576"/>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grpSp>
          <p:nvGrpSpPr>
            <p:cNvPr id="3093" name="Group 19"/>
            <p:cNvGrpSpPr>
              <a:grpSpLocks/>
            </p:cNvGrpSpPr>
            <p:nvPr/>
          </p:nvGrpSpPr>
          <p:grpSpPr bwMode="auto">
            <a:xfrm>
              <a:off x="4080" y="2256"/>
              <a:ext cx="1344" cy="432"/>
              <a:chOff x="8139" y="1804"/>
              <a:chExt cx="2964" cy="817"/>
            </a:xfrm>
          </p:grpSpPr>
          <p:sp>
            <p:nvSpPr>
              <p:cNvPr id="3095" name="Rectangle 20"/>
              <p:cNvSpPr>
                <a:spLocks noChangeArrowheads="1"/>
              </p:cNvSpPr>
              <p:nvPr/>
            </p:nvSpPr>
            <p:spPr bwMode="auto">
              <a:xfrm>
                <a:off x="8139" y="1804"/>
                <a:ext cx="2964" cy="817"/>
              </a:xfrm>
              <a:prstGeom prst="rect">
                <a:avLst/>
              </a:prstGeom>
              <a:solidFill>
                <a:schemeClr val="bg1"/>
              </a:solidFill>
              <a:ln w="9525">
                <a:noFill/>
                <a:miter lim="800000"/>
                <a:headEnd/>
                <a:tailEnd/>
              </a:ln>
            </p:spPr>
            <p:txBody>
              <a:bodyPr lIns="78638" tIns="39319" rIns="78638" bIns="39319" anchor="ctr"/>
              <a:lstStyle/>
              <a:p>
                <a:r>
                  <a:rPr lang="en-US" sz="1600" b="1" dirty="0">
                    <a:solidFill>
                      <a:srgbClr val="000000"/>
                    </a:solidFill>
                    <a:latin typeface="CG Times"/>
                  </a:rPr>
                  <a:t>FHWA                                                Georgia Division</a:t>
                </a:r>
                <a:r>
                  <a:rPr lang="en-US" sz="1500" dirty="0">
                    <a:solidFill>
                      <a:srgbClr val="000000"/>
                    </a:solidFill>
                    <a:latin typeface="CG Times"/>
                  </a:rPr>
                  <a:t> </a:t>
                </a:r>
                <a:endParaRPr lang="en-US" dirty="0">
                  <a:latin typeface="Calibri" pitchFamily="34" charset="0"/>
                </a:endParaRPr>
              </a:p>
            </p:txBody>
          </p:sp>
        </p:grpSp>
        <p:pic>
          <p:nvPicPr>
            <p:cNvPr id="3094" name="Picture 13" descr="Triscallion"/>
            <p:cNvPicPr>
              <a:picLocks noChangeAspect="1" noChangeArrowheads="1"/>
            </p:cNvPicPr>
            <p:nvPr/>
          </p:nvPicPr>
          <p:blipFill>
            <a:blip r:embed="rId7" cstate="print"/>
            <a:srcRect/>
            <a:stretch>
              <a:fillRect/>
            </a:stretch>
          </p:blipFill>
          <p:spPr bwMode="auto">
            <a:xfrm>
              <a:off x="3625" y="2280"/>
              <a:ext cx="407" cy="432"/>
            </a:xfrm>
            <a:prstGeom prst="rect">
              <a:avLst/>
            </a:prstGeom>
            <a:noFill/>
            <a:ln w="9525">
              <a:noFill/>
              <a:miter lim="800000"/>
              <a:headEnd/>
              <a:tailEnd/>
            </a:ln>
          </p:spPr>
        </p:pic>
      </p:grpSp>
      <p:pic>
        <p:nvPicPr>
          <p:cNvPr id="3080" name="Picture 25" descr="ACCG logo"/>
          <p:cNvPicPr>
            <a:picLocks noChangeAspect="1" noChangeArrowheads="1"/>
          </p:cNvPicPr>
          <p:nvPr/>
        </p:nvPicPr>
        <p:blipFill>
          <a:blip r:embed="rId8" cstate="print"/>
          <a:srcRect/>
          <a:stretch>
            <a:fillRect/>
          </a:stretch>
        </p:blipFill>
        <p:spPr bwMode="auto">
          <a:xfrm>
            <a:off x="2209800" y="5867400"/>
            <a:ext cx="1752600" cy="568325"/>
          </a:xfrm>
          <a:prstGeom prst="rect">
            <a:avLst/>
          </a:prstGeom>
          <a:noFill/>
          <a:ln w="9525">
            <a:noFill/>
            <a:miter lim="800000"/>
            <a:headEnd/>
            <a:tailEnd/>
          </a:ln>
        </p:spPr>
      </p:pic>
      <p:pic>
        <p:nvPicPr>
          <p:cNvPr id="3081" name="Picture 26" descr="GUCA NewLogo-BLUE (1)"/>
          <p:cNvPicPr>
            <a:picLocks noChangeAspect="1" noChangeArrowheads="1"/>
          </p:cNvPicPr>
          <p:nvPr/>
        </p:nvPicPr>
        <p:blipFill>
          <a:blip r:embed="rId9" cstate="print"/>
          <a:srcRect/>
          <a:stretch>
            <a:fillRect/>
          </a:stretch>
        </p:blipFill>
        <p:spPr bwMode="auto">
          <a:xfrm>
            <a:off x="7740650" y="2483022"/>
            <a:ext cx="946150" cy="1143000"/>
          </a:xfrm>
          <a:prstGeom prst="rect">
            <a:avLst/>
          </a:prstGeom>
          <a:noFill/>
          <a:ln w="9525">
            <a:noFill/>
            <a:miter lim="800000"/>
            <a:headEnd/>
            <a:tailEnd/>
          </a:ln>
        </p:spPr>
      </p:pic>
      <p:pic>
        <p:nvPicPr>
          <p:cNvPr id="3082" name="Picture 6" descr="logo"/>
          <p:cNvPicPr>
            <a:picLocks noChangeAspect="1" noChangeArrowheads="1"/>
          </p:cNvPicPr>
          <p:nvPr/>
        </p:nvPicPr>
        <p:blipFill>
          <a:blip r:embed="rId10" cstate="print"/>
          <a:srcRect/>
          <a:stretch>
            <a:fillRect/>
          </a:stretch>
        </p:blipFill>
        <p:spPr bwMode="auto">
          <a:xfrm>
            <a:off x="3540125" y="3714750"/>
            <a:ext cx="2403475" cy="390525"/>
          </a:xfrm>
          <a:prstGeom prst="rect">
            <a:avLst/>
          </a:prstGeom>
          <a:noFill/>
          <a:ln w="9525">
            <a:noFill/>
            <a:miter lim="800000"/>
            <a:headEnd/>
            <a:tailEnd/>
          </a:ln>
        </p:spPr>
      </p:pic>
      <p:pic>
        <p:nvPicPr>
          <p:cNvPr id="3083" name="Picture 20"/>
          <p:cNvPicPr>
            <a:picLocks noChangeAspect="1" noChangeArrowheads="1"/>
          </p:cNvPicPr>
          <p:nvPr/>
        </p:nvPicPr>
        <p:blipFill>
          <a:blip r:embed="rId11" cstate="print"/>
          <a:srcRect/>
          <a:stretch>
            <a:fillRect/>
          </a:stretch>
        </p:blipFill>
        <p:spPr bwMode="auto">
          <a:xfrm rot="10800000" flipH="1" flipV="1">
            <a:off x="457200" y="4572000"/>
            <a:ext cx="1229160" cy="612610"/>
          </a:xfrm>
          <a:prstGeom prst="rect">
            <a:avLst/>
          </a:prstGeom>
          <a:noFill/>
          <a:ln w="9525">
            <a:noFill/>
            <a:miter lim="800000"/>
            <a:headEnd/>
            <a:tailEnd/>
          </a:ln>
        </p:spPr>
      </p:pic>
      <p:pic>
        <p:nvPicPr>
          <p:cNvPr id="3084" name="Picture 21"/>
          <p:cNvPicPr>
            <a:picLocks noChangeAspect="1" noChangeArrowheads="1"/>
          </p:cNvPicPr>
          <p:nvPr/>
        </p:nvPicPr>
        <p:blipFill>
          <a:blip r:embed="rId12" cstate="print"/>
          <a:srcRect/>
          <a:stretch>
            <a:fillRect/>
          </a:stretch>
        </p:blipFill>
        <p:spPr bwMode="auto">
          <a:xfrm>
            <a:off x="6657975" y="4038600"/>
            <a:ext cx="657225" cy="1165225"/>
          </a:xfrm>
          <a:prstGeom prst="rect">
            <a:avLst/>
          </a:prstGeom>
          <a:noFill/>
          <a:ln w="9525">
            <a:noFill/>
            <a:miter lim="800000"/>
            <a:headEnd/>
            <a:tailEnd/>
          </a:ln>
        </p:spPr>
      </p:pic>
      <p:pic>
        <p:nvPicPr>
          <p:cNvPr id="3087" name="Picture 26" descr="http://www.drivertrainingservices.com/wp-content/uploads/2011/01/nsc-logo1-300x300.jpg"/>
          <p:cNvPicPr>
            <a:picLocks noChangeAspect="1" noChangeArrowheads="1"/>
          </p:cNvPicPr>
          <p:nvPr/>
        </p:nvPicPr>
        <p:blipFill>
          <a:blip r:embed="rId13" cstate="print"/>
          <a:srcRect/>
          <a:stretch>
            <a:fillRect/>
          </a:stretch>
        </p:blipFill>
        <p:spPr bwMode="auto">
          <a:xfrm>
            <a:off x="2070100" y="4114800"/>
            <a:ext cx="1435100" cy="1435100"/>
          </a:xfrm>
          <a:prstGeom prst="rect">
            <a:avLst/>
          </a:prstGeom>
          <a:noFill/>
          <a:ln w="9525">
            <a:noFill/>
            <a:miter lim="800000"/>
            <a:headEnd/>
            <a:tailEnd/>
          </a:ln>
        </p:spPr>
      </p:pic>
      <p:pic>
        <p:nvPicPr>
          <p:cNvPr id="3088" name="Picture 23" descr="http://www.getfrank.co.nz/uploads/lifestyle/3M_Logo_-_RGB_Pro_Size.jpg"/>
          <p:cNvPicPr>
            <a:picLocks noChangeAspect="1" noChangeArrowheads="1"/>
          </p:cNvPicPr>
          <p:nvPr/>
        </p:nvPicPr>
        <p:blipFill>
          <a:blip r:embed="rId14" cstate="print"/>
          <a:srcRect/>
          <a:stretch>
            <a:fillRect/>
          </a:stretch>
        </p:blipFill>
        <p:spPr bwMode="auto">
          <a:xfrm>
            <a:off x="7848600" y="4418013"/>
            <a:ext cx="990600" cy="530225"/>
          </a:xfrm>
          <a:prstGeom prst="rect">
            <a:avLst/>
          </a:prstGeom>
          <a:noFill/>
          <a:ln w="9525">
            <a:noFill/>
            <a:miter lim="800000"/>
            <a:headEnd/>
            <a:tailEnd/>
          </a:ln>
        </p:spPr>
      </p:pic>
      <p:pic>
        <p:nvPicPr>
          <p:cNvPr id="3089" name="Picture 27" descr="http://www.oss-institute.org/OTRC/Gtri.png"/>
          <p:cNvPicPr>
            <a:picLocks noChangeAspect="1" noChangeArrowheads="1"/>
          </p:cNvPicPr>
          <p:nvPr/>
        </p:nvPicPr>
        <p:blipFill>
          <a:blip r:embed="rId15" cstate="print"/>
          <a:srcRect/>
          <a:stretch>
            <a:fillRect/>
          </a:stretch>
        </p:blipFill>
        <p:spPr bwMode="auto">
          <a:xfrm>
            <a:off x="6249988" y="5562600"/>
            <a:ext cx="2743200" cy="1066800"/>
          </a:xfrm>
          <a:prstGeom prst="rect">
            <a:avLst/>
          </a:prstGeom>
          <a:noFill/>
          <a:ln w="9525">
            <a:noFill/>
            <a:miter lim="800000"/>
            <a:headEnd/>
            <a:tailEnd/>
          </a:ln>
        </p:spPr>
      </p:pic>
      <p:pic>
        <p:nvPicPr>
          <p:cNvPr id="3090" name="Picture 29" descr="http://www.jamesbrownfamilyfdn.org/site/images/stories/comcast_logo.png"/>
          <p:cNvPicPr>
            <a:picLocks noChangeAspect="1" noChangeArrowheads="1"/>
          </p:cNvPicPr>
          <p:nvPr/>
        </p:nvPicPr>
        <p:blipFill>
          <a:blip r:embed="rId16" cstate="print"/>
          <a:srcRect/>
          <a:stretch>
            <a:fillRect/>
          </a:stretch>
        </p:blipFill>
        <p:spPr bwMode="auto">
          <a:xfrm>
            <a:off x="2511425" y="2738610"/>
            <a:ext cx="1831975" cy="538162"/>
          </a:xfrm>
          <a:prstGeom prst="rect">
            <a:avLst/>
          </a:prstGeom>
          <a:noFill/>
          <a:ln w="9525">
            <a:noFill/>
            <a:miter lim="800000"/>
            <a:headEnd/>
            <a:tailEnd/>
          </a:ln>
        </p:spPr>
      </p:pic>
      <p:pic>
        <p:nvPicPr>
          <p:cNvPr id="3091" name="Picture 31" descr="Georgia Transmission Company">
            <a:hlinkClick r:id="rId17"/>
          </p:cNvPr>
          <p:cNvPicPr>
            <a:picLocks noChangeAspect="1" noChangeArrowheads="1"/>
          </p:cNvPicPr>
          <p:nvPr/>
        </p:nvPicPr>
        <p:blipFill>
          <a:blip r:embed="rId18" cstate="print"/>
          <a:srcRect/>
          <a:stretch>
            <a:fillRect/>
          </a:stretch>
        </p:blipFill>
        <p:spPr bwMode="auto">
          <a:xfrm>
            <a:off x="4767263" y="2814810"/>
            <a:ext cx="2547937" cy="385762"/>
          </a:xfrm>
          <a:prstGeom prst="rect">
            <a:avLst/>
          </a:prstGeom>
          <a:noFill/>
          <a:ln w="9525">
            <a:noFill/>
            <a:miter lim="800000"/>
            <a:headEnd/>
            <a:tailEnd/>
          </a:ln>
        </p:spPr>
      </p:pic>
      <p:pic>
        <p:nvPicPr>
          <p:cNvPr id="25" name="Picture 24" descr="C:\Documents and Settings\mcassidy\My Documents\Ansco and Associates, Inc\Ansco New logo.jpg"/>
          <p:cNvPicPr>
            <a:picLocks noChangeAspect="1" noChangeArrowheads="1"/>
          </p:cNvPicPr>
          <p:nvPr/>
        </p:nvPicPr>
        <p:blipFill>
          <a:blip r:embed="rId19" cstate="print"/>
          <a:srcRect/>
          <a:stretch>
            <a:fillRect/>
          </a:stretch>
        </p:blipFill>
        <p:spPr bwMode="auto">
          <a:xfrm>
            <a:off x="4419600" y="5410200"/>
            <a:ext cx="1566863" cy="1170713"/>
          </a:xfrm>
          <a:prstGeom prst="rect">
            <a:avLst/>
          </a:prstGeom>
          <a:noFill/>
          <a:ln w="9525">
            <a:noFill/>
            <a:miter lim="800000"/>
            <a:headEnd/>
            <a:tailEnd/>
          </a:ln>
        </p:spPr>
      </p:pic>
      <p:pic>
        <p:nvPicPr>
          <p:cNvPr id="26" name="Picture 25" descr="GOHS stationery logo"/>
          <p:cNvPicPr/>
          <p:nvPr/>
        </p:nvPicPr>
        <p:blipFill>
          <a:blip r:embed="rId20" cstate="print"/>
          <a:srcRect/>
          <a:stretch>
            <a:fillRect/>
          </a:stretch>
        </p:blipFill>
        <p:spPr bwMode="auto">
          <a:xfrm>
            <a:off x="4648200" y="1219200"/>
            <a:ext cx="1513490" cy="1417126"/>
          </a:xfrm>
          <a:prstGeom prst="rect">
            <a:avLst/>
          </a:prstGeom>
          <a:noFill/>
          <a:ln w="9525">
            <a:noFill/>
            <a:miter lim="800000"/>
            <a:headEnd/>
            <a:tailEnd/>
          </a:ln>
        </p:spPr>
      </p:pic>
      <p:pic>
        <p:nvPicPr>
          <p:cNvPr id="27" name="Picture 26" descr="AGC LOGO.jpg"/>
          <p:cNvPicPr>
            <a:picLocks noChangeAspect="1"/>
          </p:cNvPicPr>
          <p:nvPr/>
        </p:nvPicPr>
        <p:blipFill>
          <a:blip r:embed="rId21" cstate="print"/>
          <a:stretch>
            <a:fillRect/>
          </a:stretch>
        </p:blipFill>
        <p:spPr>
          <a:xfrm>
            <a:off x="366815" y="2438400"/>
            <a:ext cx="1714233" cy="1495049"/>
          </a:xfrm>
          <a:prstGeom prst="rect">
            <a:avLst/>
          </a:prstGeom>
        </p:spPr>
      </p:pic>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24139" y="4660900"/>
            <a:ext cx="2516038" cy="444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body" idx="1"/>
          </p:nvPr>
        </p:nvSpPr>
        <p:spPr>
          <a:xfrm>
            <a:off x="685800" y="914400"/>
            <a:ext cx="7772400" cy="5791199"/>
          </a:xfrm>
        </p:spPr>
        <p:txBody>
          <a:bodyPr/>
          <a:lstStyle/>
          <a:p>
            <a:pPr>
              <a:lnSpc>
                <a:spcPct val="90000"/>
              </a:lnSpc>
            </a:pPr>
            <a:r>
              <a:rPr lang="es-PR" sz="2400" b="1" i="1" dirty="0" smtClean="0"/>
              <a:t>Los teléfonos no tienen toda la culpa!</a:t>
            </a:r>
          </a:p>
          <a:p>
            <a:pPr>
              <a:lnSpc>
                <a:spcPct val="90000"/>
              </a:lnSpc>
              <a:buFont typeface="Arial" pitchFamily="34" charset="0"/>
              <a:buNone/>
            </a:pPr>
            <a:r>
              <a:rPr lang="es-PR" sz="2400" b="1" i="1" dirty="0" smtClean="0"/>
              <a:t>	</a:t>
            </a:r>
          </a:p>
          <a:p>
            <a:pPr>
              <a:lnSpc>
                <a:spcPct val="90000"/>
              </a:lnSpc>
              <a:buFont typeface="Arial" pitchFamily="34" charset="0"/>
              <a:buNone/>
            </a:pPr>
            <a:endParaRPr lang="es-PR" sz="1600" b="1" i="1" dirty="0" smtClean="0"/>
          </a:p>
          <a:p>
            <a:pPr>
              <a:lnSpc>
                <a:spcPct val="90000"/>
              </a:lnSpc>
            </a:pPr>
            <a:r>
              <a:rPr lang="es-PR" sz="2400" b="1" i="1" dirty="0" smtClean="0"/>
              <a:t>El uso de los </a:t>
            </a:r>
            <a:r>
              <a:rPr lang="es-PR" sz="2400" b="1" i="1" dirty="0"/>
              <a:t>Teléfonos </a:t>
            </a:r>
            <a:r>
              <a:rPr lang="es-PR" sz="2400" b="1" i="1" dirty="0" smtClean="0"/>
              <a:t>Inteligentes (</a:t>
            </a:r>
            <a:r>
              <a:rPr lang="es-PR" sz="2400" b="1" i="1" dirty="0" err="1" smtClean="0"/>
              <a:t>Smartphones</a:t>
            </a:r>
            <a:r>
              <a:rPr lang="es-PR" sz="2400" b="1" i="1" dirty="0" smtClean="0"/>
              <a:t>) es muy común, pero ellos no son </a:t>
            </a:r>
            <a:r>
              <a:rPr lang="es-PR" sz="2400" b="1" i="1" dirty="0"/>
              <a:t>los únicos </a:t>
            </a:r>
            <a:r>
              <a:rPr lang="es-PR" sz="2400" b="1" i="1" dirty="0" smtClean="0"/>
              <a:t>culpables de </a:t>
            </a:r>
            <a:r>
              <a:rPr lang="es-PR" sz="2400" b="1" i="1" dirty="0"/>
              <a:t>conducir distraído</a:t>
            </a:r>
            <a:r>
              <a:rPr lang="es-PR" sz="2400" b="1" i="1" dirty="0" smtClean="0"/>
              <a:t>.  Otros culpables son:</a:t>
            </a:r>
            <a:endParaRPr lang="es-PR" sz="1200" b="1" i="1" dirty="0" smtClean="0"/>
          </a:p>
          <a:p>
            <a:pPr lvl="2">
              <a:lnSpc>
                <a:spcPct val="90000"/>
              </a:lnSpc>
            </a:pPr>
            <a:r>
              <a:rPr lang="es-PR" b="1" i="1" dirty="0" smtClean="0"/>
              <a:t>Tecnologías dentro del auto</a:t>
            </a:r>
          </a:p>
          <a:p>
            <a:pPr lvl="2">
              <a:lnSpc>
                <a:spcPct val="90000"/>
              </a:lnSpc>
            </a:pPr>
            <a:r>
              <a:rPr lang="es-PR" b="1" i="1" dirty="0" smtClean="0"/>
              <a:t>Comidas y bebidas</a:t>
            </a:r>
          </a:p>
          <a:p>
            <a:pPr lvl="2">
              <a:lnSpc>
                <a:spcPct val="90000"/>
              </a:lnSpc>
            </a:pPr>
            <a:r>
              <a:rPr lang="es-PR" b="1" i="1" dirty="0" smtClean="0"/>
              <a:t>Niños</a:t>
            </a:r>
          </a:p>
          <a:p>
            <a:pPr lvl="2">
              <a:lnSpc>
                <a:spcPct val="90000"/>
              </a:lnSpc>
            </a:pPr>
            <a:r>
              <a:rPr lang="es-PR" b="1" i="1" dirty="0" smtClean="0"/>
              <a:t>Animales domésticos</a:t>
            </a:r>
          </a:p>
          <a:p>
            <a:pPr lvl="2">
              <a:lnSpc>
                <a:spcPct val="90000"/>
              </a:lnSpc>
            </a:pPr>
            <a:r>
              <a:rPr lang="es-PR" b="1" i="1" dirty="0" smtClean="0"/>
              <a:t>Aplicación de Cosméticos</a:t>
            </a:r>
          </a:p>
          <a:p>
            <a:pPr lvl="2">
              <a:lnSpc>
                <a:spcPct val="90000"/>
              </a:lnSpc>
            </a:pPr>
            <a:r>
              <a:rPr lang="es-PR" b="1" i="1" dirty="0" smtClean="0"/>
              <a:t>Fumar</a:t>
            </a:r>
          </a:p>
          <a:p>
            <a:pPr lvl="2">
              <a:lnSpc>
                <a:spcPct val="90000"/>
              </a:lnSpc>
            </a:pPr>
            <a:r>
              <a:rPr lang="es-PR" b="1" i="1" dirty="0" smtClean="0"/>
              <a:t>Desviar la vista</a:t>
            </a:r>
          </a:p>
          <a:p>
            <a:pPr lvl="2">
              <a:lnSpc>
                <a:spcPct val="90000"/>
              </a:lnSpc>
            </a:pPr>
            <a:r>
              <a:rPr lang="es-PR" b="1" i="1" dirty="0" smtClean="0"/>
              <a:t>Cantar</a:t>
            </a:r>
          </a:p>
        </p:txBody>
      </p:sp>
      <p:pic>
        <p:nvPicPr>
          <p:cNvPr id="17411" name="Picture 3" descr="thumbnail"/>
          <p:cNvPicPr>
            <a:picLocks noChangeAspect="1" noChangeArrowheads="1"/>
          </p:cNvPicPr>
          <p:nvPr/>
        </p:nvPicPr>
        <p:blipFill>
          <a:blip r:embed="rId2" cstate="print"/>
          <a:srcRect/>
          <a:stretch>
            <a:fillRect/>
          </a:stretch>
        </p:blipFill>
        <p:spPr bwMode="auto">
          <a:xfrm>
            <a:off x="5346700" y="5464175"/>
            <a:ext cx="1166813" cy="830263"/>
          </a:xfrm>
          <a:prstGeom prst="rect">
            <a:avLst/>
          </a:prstGeom>
          <a:solidFill>
            <a:schemeClr val="folHlink"/>
          </a:solidFill>
          <a:ln w="9525">
            <a:solidFill>
              <a:schemeClr val="folHlink"/>
            </a:solidFill>
            <a:miter lim="800000"/>
            <a:headEnd/>
            <a:tailEnd/>
          </a:ln>
        </p:spPr>
      </p:pic>
      <p:pic>
        <p:nvPicPr>
          <p:cNvPr id="17412" name="Picture 4" descr="thumbnail"/>
          <p:cNvPicPr>
            <a:picLocks noChangeAspect="1" noChangeArrowheads="1"/>
          </p:cNvPicPr>
          <p:nvPr/>
        </p:nvPicPr>
        <p:blipFill>
          <a:blip r:embed="rId3" cstate="print"/>
          <a:srcRect/>
          <a:stretch>
            <a:fillRect/>
          </a:stretch>
        </p:blipFill>
        <p:spPr bwMode="auto">
          <a:xfrm>
            <a:off x="6456363" y="5934075"/>
            <a:ext cx="1154112" cy="720725"/>
          </a:xfrm>
          <a:prstGeom prst="rect">
            <a:avLst/>
          </a:prstGeom>
          <a:solidFill>
            <a:schemeClr val="folHlink"/>
          </a:solidFill>
          <a:ln w="9525">
            <a:solidFill>
              <a:schemeClr val="folHlink"/>
            </a:solidFill>
            <a:miter lim="800000"/>
            <a:headEnd/>
            <a:tailEnd/>
          </a:ln>
        </p:spPr>
      </p:pic>
      <p:pic>
        <p:nvPicPr>
          <p:cNvPr id="17413" name="Picture 5" descr="thumbnail"/>
          <p:cNvPicPr>
            <a:picLocks noChangeAspect="1" noChangeArrowheads="1"/>
          </p:cNvPicPr>
          <p:nvPr/>
        </p:nvPicPr>
        <p:blipFill>
          <a:blip r:embed="rId4" cstate="print"/>
          <a:srcRect/>
          <a:stretch>
            <a:fillRect/>
          </a:stretch>
        </p:blipFill>
        <p:spPr bwMode="auto">
          <a:xfrm>
            <a:off x="7545388" y="4343400"/>
            <a:ext cx="1154112" cy="760413"/>
          </a:xfrm>
          <a:prstGeom prst="rect">
            <a:avLst/>
          </a:prstGeom>
          <a:solidFill>
            <a:schemeClr val="folHlink"/>
          </a:solidFill>
          <a:ln w="9525">
            <a:solidFill>
              <a:schemeClr val="folHlink"/>
            </a:solidFill>
            <a:miter lim="800000"/>
            <a:headEnd/>
            <a:tailEnd/>
          </a:ln>
        </p:spPr>
      </p:pic>
      <p:pic>
        <p:nvPicPr>
          <p:cNvPr id="17414" name="Picture 6" descr="thumbnail"/>
          <p:cNvPicPr>
            <a:picLocks noChangeAspect="1" noChangeArrowheads="1"/>
          </p:cNvPicPr>
          <p:nvPr/>
        </p:nvPicPr>
        <p:blipFill>
          <a:blip r:embed="rId5" cstate="print"/>
          <a:srcRect/>
          <a:stretch>
            <a:fillRect/>
          </a:stretch>
        </p:blipFill>
        <p:spPr bwMode="auto">
          <a:xfrm>
            <a:off x="5329238" y="4343400"/>
            <a:ext cx="1274762" cy="849313"/>
          </a:xfrm>
          <a:prstGeom prst="rect">
            <a:avLst/>
          </a:prstGeom>
          <a:solidFill>
            <a:schemeClr val="folHlink"/>
          </a:solidFill>
          <a:ln w="9525">
            <a:solidFill>
              <a:schemeClr val="folHlink"/>
            </a:solidFill>
            <a:miter lim="800000"/>
            <a:headEnd/>
            <a:tailEnd/>
          </a:ln>
        </p:spPr>
      </p:pic>
      <p:pic>
        <p:nvPicPr>
          <p:cNvPr id="17415" name="Picture 7" descr="thumbnail"/>
          <p:cNvPicPr>
            <a:picLocks noChangeAspect="1" noChangeArrowheads="1"/>
          </p:cNvPicPr>
          <p:nvPr/>
        </p:nvPicPr>
        <p:blipFill>
          <a:blip r:embed="rId6" cstate="print"/>
          <a:srcRect/>
          <a:stretch>
            <a:fillRect/>
          </a:stretch>
        </p:blipFill>
        <p:spPr bwMode="auto">
          <a:xfrm>
            <a:off x="7545388" y="5532438"/>
            <a:ext cx="1154112" cy="762000"/>
          </a:xfrm>
          <a:prstGeom prst="rect">
            <a:avLst/>
          </a:prstGeom>
          <a:solidFill>
            <a:schemeClr val="folHlink"/>
          </a:solidFill>
          <a:ln w="9525">
            <a:solidFill>
              <a:schemeClr val="folHlink"/>
            </a:solidFill>
            <a:miter lim="800000"/>
            <a:headEnd/>
            <a:tailEnd/>
          </a:ln>
        </p:spPr>
      </p:pic>
      <p:pic>
        <p:nvPicPr>
          <p:cNvPr id="17416" name="Picture 8" descr="thumbnail"/>
          <p:cNvPicPr>
            <a:picLocks noChangeAspect="1" noChangeArrowheads="1"/>
          </p:cNvPicPr>
          <p:nvPr/>
        </p:nvPicPr>
        <p:blipFill>
          <a:blip r:embed="rId7" cstate="print"/>
          <a:srcRect/>
          <a:stretch>
            <a:fillRect/>
          </a:stretch>
        </p:blipFill>
        <p:spPr bwMode="auto">
          <a:xfrm>
            <a:off x="6426200" y="4856163"/>
            <a:ext cx="1214438" cy="747712"/>
          </a:xfrm>
          <a:prstGeom prst="rect">
            <a:avLst/>
          </a:prstGeom>
          <a:solidFill>
            <a:schemeClr val="folHlink"/>
          </a:solidFill>
          <a:ln w="9525">
            <a:solidFill>
              <a:schemeClr val="folHlink"/>
            </a:solidFill>
            <a:miter lim="800000"/>
            <a:headEnd/>
            <a:tailEnd/>
          </a:ln>
        </p:spPr>
      </p:pic>
      <p:sp>
        <p:nvSpPr>
          <p:cNvPr id="17417" name="Text Box 10"/>
          <p:cNvSpPr txBox="1">
            <a:spLocks noChangeArrowheads="1"/>
          </p:cNvSpPr>
          <p:nvPr/>
        </p:nvSpPr>
        <p:spPr bwMode="auto">
          <a:xfrm>
            <a:off x="1905000" y="1295400"/>
            <a:ext cx="6019800" cy="584775"/>
          </a:xfrm>
          <a:prstGeom prst="rect">
            <a:avLst/>
          </a:prstGeom>
          <a:noFill/>
          <a:ln w="9525">
            <a:noFill/>
            <a:miter lim="800000"/>
            <a:headEnd/>
            <a:tailEnd/>
          </a:ln>
        </p:spPr>
        <p:txBody>
          <a:bodyPr wrap="square">
            <a:spAutoFit/>
          </a:bodyPr>
          <a:lstStyle/>
          <a:p>
            <a:pPr>
              <a:spcBef>
                <a:spcPct val="50000"/>
              </a:spcBef>
            </a:pPr>
            <a:r>
              <a:rPr lang="en-US" sz="3200" b="1" dirty="0" err="1"/>
              <a:t>cn</a:t>
            </a:r>
            <a:r>
              <a:rPr lang="en-US" sz="3200" b="1" dirty="0"/>
              <a:t> u </a:t>
            </a:r>
            <a:r>
              <a:rPr lang="en-US" sz="3200" b="1" dirty="0" err="1"/>
              <a:t>jst</a:t>
            </a:r>
            <a:r>
              <a:rPr lang="en-US" sz="3200" b="1" dirty="0"/>
              <a:t> </a:t>
            </a:r>
            <a:r>
              <a:rPr lang="en-US" sz="3200" b="1" dirty="0" err="1"/>
              <a:t>dr</a:t>
            </a:r>
            <a:r>
              <a:rPr lang="en-US" sz="3200" b="1" dirty="0" err="1">
                <a:solidFill>
                  <a:srgbClr val="CC3300"/>
                </a:solidFill>
              </a:rPr>
              <a:t>V</a:t>
            </a:r>
            <a:r>
              <a:rPr lang="en-US" sz="3200" b="1" dirty="0"/>
              <a:t> n do Ø Ls?</a:t>
            </a:r>
          </a:p>
        </p:txBody>
      </p:sp>
      <p:sp>
        <p:nvSpPr>
          <p:cNvPr id="4" name="TextBox 3"/>
          <p:cNvSpPr txBox="1">
            <a:spLocks noChangeArrowheads="1"/>
          </p:cNvSpPr>
          <p:nvPr/>
        </p:nvSpPr>
        <p:spPr bwMode="auto">
          <a:xfrm>
            <a:off x="0" y="-76200"/>
            <a:ext cx="9144000" cy="604837"/>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04800" y="838200"/>
            <a:ext cx="9144000" cy="707886"/>
          </a:xfrm>
          <a:prstGeom prst="rect">
            <a:avLst/>
          </a:prstGeom>
          <a:noFill/>
          <a:ln w="9525">
            <a:noFill/>
            <a:miter lim="800000"/>
            <a:headEnd/>
            <a:tailEnd/>
          </a:ln>
        </p:spPr>
        <p:txBody>
          <a:bodyPr wrap="square">
            <a:spAutoFit/>
          </a:bodyPr>
          <a:lstStyle/>
          <a:p>
            <a:r>
              <a:rPr lang="es-PR" sz="2000" b="1" i="1" dirty="0" smtClean="0">
                <a:latin typeface="Calibri" pitchFamily="34" charset="0"/>
              </a:rPr>
              <a:t>A</a:t>
            </a:r>
            <a:r>
              <a:rPr lang="es-PR" sz="2000" b="1" i="1" dirty="0" smtClean="0">
                <a:latin typeface="+mj-lt"/>
              </a:rPr>
              <a:t>ño tras año</a:t>
            </a:r>
            <a:r>
              <a:rPr lang="es-PR" sz="2000" b="1" i="1" dirty="0" smtClean="0">
                <a:latin typeface="Calibri" pitchFamily="34" charset="0"/>
              </a:rPr>
              <a:t>, los accidentes de impactos en vehículos de motor son la mayor causa de fatalidades ocupacionales</a:t>
            </a:r>
            <a:endParaRPr lang="es-PR" sz="2000" b="1" i="1" dirty="0">
              <a:latin typeface="Calibri" pitchFamily="34" charset="0"/>
            </a:endParaRPr>
          </a:p>
        </p:txBody>
      </p:sp>
      <p:sp>
        <p:nvSpPr>
          <p:cNvPr id="18435" name="Rectangle 5"/>
          <p:cNvSpPr>
            <a:spLocks noChangeArrowheads="1"/>
          </p:cNvSpPr>
          <p:nvPr/>
        </p:nvSpPr>
        <p:spPr bwMode="auto">
          <a:xfrm>
            <a:off x="762000" y="1524000"/>
            <a:ext cx="3328988" cy="461665"/>
          </a:xfrm>
          <a:prstGeom prst="rect">
            <a:avLst/>
          </a:prstGeom>
          <a:noFill/>
          <a:ln w="9525">
            <a:noFill/>
            <a:miter lim="800000"/>
            <a:headEnd/>
            <a:tailEnd/>
          </a:ln>
        </p:spPr>
        <p:txBody>
          <a:bodyPr wrap="none">
            <a:spAutoFit/>
          </a:bodyPr>
          <a:lstStyle/>
          <a:p>
            <a:r>
              <a:rPr lang="es-PR" sz="2400" b="1" i="1" dirty="0" smtClean="0">
                <a:latin typeface="Calibri" pitchFamily="34" charset="0"/>
              </a:rPr>
              <a:t>Que USTED puede hacer</a:t>
            </a:r>
            <a:r>
              <a:rPr lang="en-US" sz="2400" b="1" i="1" dirty="0" smtClean="0">
                <a:latin typeface="Calibri" pitchFamily="34" charset="0"/>
              </a:rPr>
              <a:t>:</a:t>
            </a:r>
            <a:endParaRPr lang="en-US" sz="2400" b="1" i="1" dirty="0">
              <a:latin typeface="Calibri" pitchFamily="34" charset="0"/>
            </a:endParaRPr>
          </a:p>
        </p:txBody>
      </p:sp>
      <p:sp>
        <p:nvSpPr>
          <p:cNvPr id="18436" name="Rectangle 6"/>
          <p:cNvSpPr>
            <a:spLocks noChangeArrowheads="1"/>
          </p:cNvSpPr>
          <p:nvPr/>
        </p:nvSpPr>
        <p:spPr bwMode="auto">
          <a:xfrm>
            <a:off x="2362200" y="2590800"/>
            <a:ext cx="2524281" cy="400110"/>
          </a:xfrm>
          <a:prstGeom prst="rect">
            <a:avLst/>
          </a:prstGeom>
          <a:noFill/>
          <a:ln w="9525">
            <a:noFill/>
            <a:miter lim="800000"/>
            <a:headEnd/>
            <a:tailEnd/>
          </a:ln>
        </p:spPr>
        <p:txBody>
          <a:bodyPr wrap="none">
            <a:spAutoFit/>
          </a:bodyPr>
          <a:lstStyle/>
          <a:p>
            <a:r>
              <a:rPr lang="es-PR" sz="2000" b="1" i="1" dirty="0" smtClean="0">
                <a:latin typeface="Calibri" pitchFamily="34" charset="0"/>
              </a:rPr>
              <a:t>Liderar con el ejemplo</a:t>
            </a:r>
            <a:endParaRPr lang="es-PR" sz="2000" b="1" i="1" dirty="0">
              <a:latin typeface="Calibri" pitchFamily="34" charset="0"/>
            </a:endParaRPr>
          </a:p>
        </p:txBody>
      </p:sp>
      <p:sp>
        <p:nvSpPr>
          <p:cNvPr id="18437" name="Rectangle 7"/>
          <p:cNvSpPr>
            <a:spLocks noChangeArrowheads="1"/>
          </p:cNvSpPr>
          <p:nvPr/>
        </p:nvSpPr>
        <p:spPr bwMode="auto">
          <a:xfrm>
            <a:off x="1447800" y="2133600"/>
            <a:ext cx="5017784" cy="400110"/>
          </a:xfrm>
          <a:prstGeom prst="rect">
            <a:avLst/>
          </a:prstGeom>
          <a:noFill/>
          <a:ln w="9525">
            <a:noFill/>
            <a:miter lim="800000"/>
            <a:headEnd/>
            <a:tailEnd/>
          </a:ln>
        </p:spPr>
        <p:txBody>
          <a:bodyPr wrap="none">
            <a:spAutoFit/>
          </a:bodyPr>
          <a:lstStyle/>
          <a:p>
            <a:pPr lvl="1">
              <a:spcBef>
                <a:spcPct val="20000"/>
              </a:spcBef>
              <a:buClr>
                <a:schemeClr val="accent1"/>
              </a:buClr>
              <a:buSzPct val="75000"/>
              <a:buFont typeface="Wingdings" pitchFamily="2" charset="2"/>
              <a:buNone/>
            </a:pPr>
            <a:r>
              <a:rPr lang="es-PR" sz="2000" b="1" i="1" dirty="0" smtClean="0">
                <a:latin typeface="Calibri" pitchFamily="34" charset="0"/>
              </a:rPr>
              <a:t>Trabaje con su patrono/empleador para</a:t>
            </a:r>
            <a:r>
              <a:rPr lang="en-US" sz="2000" b="1" i="1" dirty="0" smtClean="0">
                <a:latin typeface="Calibri" pitchFamily="34" charset="0"/>
              </a:rPr>
              <a:t>: </a:t>
            </a:r>
            <a:endParaRPr lang="en-US" sz="2000" b="1" i="1" dirty="0">
              <a:latin typeface="Calibri" pitchFamily="34" charset="0"/>
            </a:endParaRPr>
          </a:p>
        </p:txBody>
      </p:sp>
      <p:sp>
        <p:nvSpPr>
          <p:cNvPr id="18438" name="Rectangle 8"/>
          <p:cNvSpPr>
            <a:spLocks noChangeArrowheads="1"/>
          </p:cNvSpPr>
          <p:nvPr/>
        </p:nvSpPr>
        <p:spPr bwMode="auto">
          <a:xfrm>
            <a:off x="1676400" y="2971800"/>
            <a:ext cx="5181600" cy="2954655"/>
          </a:xfrm>
          <a:prstGeom prst="rect">
            <a:avLst/>
          </a:prstGeom>
          <a:noFill/>
          <a:ln w="9525">
            <a:noFill/>
            <a:miter lim="800000"/>
            <a:headEnd/>
            <a:tailEnd/>
          </a:ln>
        </p:spPr>
        <p:txBody>
          <a:bodyPr>
            <a:spAutoFit/>
          </a:bodyPr>
          <a:lstStyle/>
          <a:p>
            <a:pPr lvl="2"/>
            <a:r>
              <a:rPr lang="es-PR" b="1" i="1" dirty="0" smtClean="0">
                <a:latin typeface="Calibri" pitchFamily="34" charset="0"/>
              </a:rPr>
              <a:t>Declare vehículos de trabajo “zona prohibida de </a:t>
            </a:r>
            <a:r>
              <a:rPr lang="es-PR" b="1" i="1" dirty="0" err="1" smtClean="0">
                <a:latin typeface="Calibri" pitchFamily="34" charset="0"/>
              </a:rPr>
              <a:t>textear</a:t>
            </a:r>
            <a:r>
              <a:rPr lang="es-PR" b="1" i="1" dirty="0" smtClean="0">
                <a:latin typeface="Calibri" pitchFamily="34" charset="0"/>
              </a:rPr>
              <a:t>” </a:t>
            </a:r>
          </a:p>
          <a:p>
            <a:pPr lvl="2"/>
            <a:endParaRPr lang="es-PR" b="1" i="1" dirty="0" smtClean="0">
              <a:latin typeface="Calibri" pitchFamily="34" charset="0"/>
            </a:endParaRPr>
          </a:p>
          <a:p>
            <a:pPr lvl="2"/>
            <a:r>
              <a:rPr lang="es-PR" b="1" i="1" dirty="0" smtClean="0">
                <a:solidFill>
                  <a:srgbClr val="FF0000"/>
                </a:solidFill>
                <a:latin typeface="Calibri" pitchFamily="34" charset="0"/>
              </a:rPr>
              <a:t>SIGA LAS POLIZAS/REGLAS DE LA COMPAŇIA QUE PROHIBEN TEXTEAR MIENTRAS CONDUCE </a:t>
            </a:r>
          </a:p>
          <a:p>
            <a:pPr lvl="2"/>
            <a:endParaRPr lang="es-PR" b="1" i="1" dirty="0" smtClean="0">
              <a:solidFill>
                <a:srgbClr val="FF0000"/>
              </a:solidFill>
              <a:latin typeface="Calibri" pitchFamily="34" charset="0"/>
            </a:endParaRPr>
          </a:p>
          <a:p>
            <a:pPr lvl="2"/>
            <a:r>
              <a:rPr lang="es-PR" b="1" i="1" dirty="0" smtClean="0">
                <a:latin typeface="Calibri" pitchFamily="34" charset="0"/>
              </a:rPr>
              <a:t>Establezca procedimientos y reglas que en orden de llevar a cabo su trabajo no hagan necesario el </a:t>
            </a:r>
            <a:r>
              <a:rPr lang="es-PR" b="1" i="1" dirty="0" err="1" smtClean="0">
                <a:latin typeface="Calibri" pitchFamily="34" charset="0"/>
              </a:rPr>
              <a:t>textear</a:t>
            </a:r>
            <a:r>
              <a:rPr lang="es-PR" b="1" i="1" dirty="0" smtClean="0">
                <a:latin typeface="Calibri" pitchFamily="34" charset="0"/>
              </a:rPr>
              <a:t> mientras conduce</a:t>
            </a:r>
            <a:endParaRPr lang="es-PR" b="1" i="1" dirty="0">
              <a:latin typeface="Calibri" pitchFamily="34" charset="0"/>
            </a:endParaRPr>
          </a:p>
        </p:txBody>
      </p:sp>
      <p:sp>
        <p:nvSpPr>
          <p:cNvPr id="4"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pic>
        <p:nvPicPr>
          <p:cNvPr id="18440" name="Picture 11" descr="thumbnail"/>
          <p:cNvPicPr>
            <a:picLocks noChangeAspect="1" noChangeArrowheads="1"/>
          </p:cNvPicPr>
          <p:nvPr/>
        </p:nvPicPr>
        <p:blipFill>
          <a:blip r:embed="rId2" cstate="print"/>
          <a:srcRect/>
          <a:stretch>
            <a:fillRect/>
          </a:stretch>
        </p:blipFill>
        <p:spPr bwMode="auto">
          <a:xfrm>
            <a:off x="6629400" y="1447800"/>
            <a:ext cx="2286000" cy="1714500"/>
          </a:xfrm>
          <a:prstGeom prst="rect">
            <a:avLst/>
          </a:prstGeom>
          <a:noFill/>
          <a:ln w="9525">
            <a:noFill/>
            <a:miter lim="800000"/>
            <a:headEnd/>
            <a:tailEnd/>
          </a:ln>
        </p:spPr>
      </p:pic>
      <p:pic>
        <p:nvPicPr>
          <p:cNvPr id="18441" name="Picture 13" descr="HFRR630"/>
          <p:cNvPicPr>
            <a:picLocks noChangeAspect="1" noChangeArrowheads="1"/>
          </p:cNvPicPr>
          <p:nvPr/>
        </p:nvPicPr>
        <p:blipFill>
          <a:blip r:embed="rId3" cstate="print"/>
          <a:srcRect/>
          <a:stretch>
            <a:fillRect/>
          </a:stretch>
        </p:blipFill>
        <p:spPr bwMode="auto">
          <a:xfrm>
            <a:off x="381000" y="3124200"/>
            <a:ext cx="1447800" cy="1447800"/>
          </a:xfrm>
          <a:prstGeom prst="rect">
            <a:avLst/>
          </a:prstGeom>
          <a:noFill/>
          <a:ln w="9525">
            <a:noFill/>
            <a:miter lim="800000"/>
            <a:headEnd/>
            <a:tailEnd/>
          </a:ln>
        </p:spPr>
      </p:pic>
      <p:pic>
        <p:nvPicPr>
          <p:cNvPr id="18442" name="Picture 17" descr="thumbnail"/>
          <p:cNvPicPr>
            <a:picLocks noChangeAspect="1" noChangeArrowheads="1"/>
          </p:cNvPicPr>
          <p:nvPr/>
        </p:nvPicPr>
        <p:blipFill>
          <a:blip r:embed="rId4" cstate="print"/>
          <a:srcRect/>
          <a:stretch>
            <a:fillRect/>
          </a:stretch>
        </p:blipFill>
        <p:spPr bwMode="auto">
          <a:xfrm>
            <a:off x="457200" y="5334000"/>
            <a:ext cx="1352550" cy="89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04800" y="1524000"/>
            <a:ext cx="8686800"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spcBef>
                <a:spcPct val="20000"/>
              </a:spcBef>
              <a:buFont typeface="Arial" pitchFamily="34" charset="0"/>
              <a:buChar char="•"/>
              <a:defRPr/>
            </a:pPr>
            <a:r>
              <a:rPr lang="es-PR" b="1" i="1" dirty="0" smtClean="0">
                <a:solidFill>
                  <a:prstClr val="black"/>
                </a:solidFill>
                <a:latin typeface="Calibri"/>
                <a:cs typeface="+mn-cs"/>
              </a:rPr>
              <a:t>En el 2014, 3,179 personas murieron en las carreteras de EUA. Se estima que 431,000 personas fueron lesionadas en accidentes vehiculares causados por un conductor distraído (FARS and GES).</a:t>
            </a:r>
          </a:p>
          <a:p>
            <a:pPr eaLnBrk="0" hangingPunct="0">
              <a:spcBef>
                <a:spcPct val="20000"/>
              </a:spcBef>
              <a:defRPr/>
            </a:pPr>
            <a:endParaRPr lang="es-PR" b="1" i="1" dirty="0" smtClean="0">
              <a:solidFill>
                <a:prstClr val="black"/>
              </a:solidFill>
              <a:latin typeface="Calibri"/>
              <a:cs typeface="+mn-cs"/>
            </a:endParaRPr>
          </a:p>
          <a:p>
            <a:pPr marL="342900" indent="-342900" eaLnBrk="0" hangingPunct="0">
              <a:spcBef>
                <a:spcPct val="20000"/>
              </a:spcBef>
              <a:buFont typeface="Arial" pitchFamily="34" charset="0"/>
              <a:buChar char="•"/>
              <a:defRPr/>
            </a:pPr>
            <a:r>
              <a:rPr lang="es-PR" b="1" i="1" dirty="0" smtClean="0">
                <a:solidFill>
                  <a:prstClr val="black"/>
                </a:solidFill>
                <a:latin typeface="Calibri"/>
                <a:cs typeface="+mn-cs"/>
              </a:rPr>
              <a:t>En el 2014, 385 personas murieron en un accidente vehicular donde el conductor fue distra</a:t>
            </a:r>
            <a:r>
              <a:rPr lang="es-PR" b="1" i="1" dirty="0">
                <a:solidFill>
                  <a:prstClr val="black"/>
                </a:solidFill>
                <a:latin typeface="Calibri"/>
              </a:rPr>
              <a:t>ído</a:t>
            </a:r>
            <a:r>
              <a:rPr lang="es-PR" b="1" i="1" dirty="0" smtClean="0">
                <a:solidFill>
                  <a:prstClr val="black"/>
                </a:solidFill>
                <a:latin typeface="Calibri"/>
                <a:cs typeface="+mn-cs"/>
              </a:rPr>
              <a:t> por el uso de un teléfono celular (esto representa el 13% de todas las fatalidades en accidentes relacionados con un conductor </a:t>
            </a:r>
            <a:r>
              <a:rPr lang="es-PR" b="1" i="1" dirty="0">
                <a:solidFill>
                  <a:prstClr val="black"/>
                </a:solidFill>
                <a:latin typeface="Calibri"/>
              </a:rPr>
              <a:t>distraído</a:t>
            </a:r>
            <a:r>
              <a:rPr lang="es-PR" b="1" i="1" dirty="0" smtClean="0">
                <a:solidFill>
                  <a:prstClr val="black"/>
                </a:solidFill>
                <a:latin typeface="Calibri"/>
                <a:cs typeface="+mn-cs"/>
              </a:rPr>
              <a:t>).</a:t>
            </a:r>
          </a:p>
          <a:p>
            <a:pPr eaLnBrk="0" hangingPunct="0">
              <a:spcBef>
                <a:spcPct val="20000"/>
              </a:spcBef>
              <a:defRPr/>
            </a:pPr>
            <a:endParaRPr lang="es-PR" b="1" i="1" dirty="0" smtClean="0">
              <a:latin typeface="Calibri" pitchFamily="34" charset="0"/>
            </a:endParaRPr>
          </a:p>
          <a:p>
            <a:pPr marL="342900" indent="-342900" fontAlgn="t">
              <a:buFont typeface="Arial" pitchFamily="34" charset="0"/>
              <a:buChar char="•"/>
              <a:defRPr/>
            </a:pPr>
            <a:r>
              <a:rPr lang="es-PR" b="1" i="1" dirty="0" smtClean="0">
                <a:latin typeface="Calibri" pitchFamily="34" charset="0"/>
              </a:rPr>
              <a:t>En el 2014, en Estados Unidos, 32,675 personas murieron en accidente de tráfico en vehículos de motor . El número </a:t>
            </a:r>
            <a:r>
              <a:rPr lang="es-PR" b="1" i="1" dirty="0">
                <a:latin typeface="Calibri" pitchFamily="34" charset="0"/>
              </a:rPr>
              <a:t>más </a:t>
            </a:r>
            <a:r>
              <a:rPr lang="es-PR" b="1" i="1" dirty="0" smtClean="0">
                <a:latin typeface="Calibri" pitchFamily="34" charset="0"/>
              </a:rPr>
              <a:t>bajo </a:t>
            </a:r>
            <a:r>
              <a:rPr lang="es-PR" b="1" i="1" dirty="0">
                <a:latin typeface="Calibri" pitchFamily="34" charset="0"/>
              </a:rPr>
              <a:t>se reportó </a:t>
            </a:r>
            <a:r>
              <a:rPr lang="es-PR" b="1" i="1" dirty="0" smtClean="0">
                <a:latin typeface="Calibri" pitchFamily="34" charset="0"/>
              </a:rPr>
              <a:t>en 1949 (30,246 muertes en 1949).</a:t>
            </a:r>
          </a:p>
          <a:p>
            <a:pPr marL="342900" indent="-342900" fontAlgn="t">
              <a:buFont typeface="Arial" pitchFamily="34" charset="0"/>
              <a:buChar char="•"/>
              <a:defRPr/>
            </a:pPr>
            <a:endParaRPr lang="es-PR" b="1" i="1" dirty="0" smtClean="0">
              <a:latin typeface="Calibri" pitchFamily="34" charset="0"/>
            </a:endParaRPr>
          </a:p>
          <a:p>
            <a:pPr marL="342900" indent="-342900" fontAlgn="t">
              <a:buFont typeface="Arial" pitchFamily="34" charset="0"/>
              <a:buChar char="•"/>
              <a:defRPr/>
            </a:pPr>
            <a:r>
              <a:rPr lang="es-PR" b="1" i="1" dirty="0" smtClean="0">
                <a:latin typeface="Calibri" pitchFamily="34" charset="0"/>
              </a:rPr>
              <a:t>En el 2014, aproximadamente 2.338 millones de personas fueron lesionadas en accidentes vehiculares, comparado con 2.313 millones en el 2013 </a:t>
            </a:r>
            <a:r>
              <a:rPr lang="es-PR" b="1" i="1" dirty="0">
                <a:latin typeface="Calibri" pitchFamily="34" charset="0"/>
              </a:rPr>
              <a:t>(según </a:t>
            </a:r>
            <a:r>
              <a:rPr lang="es-PR" b="1" i="1" dirty="0" smtClean="0">
                <a:latin typeface="Calibri" pitchFamily="34" charset="0"/>
              </a:rPr>
              <a:t>la </a:t>
            </a:r>
            <a:r>
              <a:rPr lang="es-PR" b="1" i="1" dirty="0" err="1" smtClean="0">
                <a:latin typeface="Calibri" pitchFamily="34" charset="0"/>
              </a:rPr>
              <a:t>NHTSA’s</a:t>
            </a:r>
            <a:r>
              <a:rPr lang="es-PR" b="1" i="1" dirty="0" smtClean="0">
                <a:latin typeface="Calibri" pitchFamily="34" charset="0"/>
              </a:rPr>
              <a:t> </a:t>
            </a:r>
            <a:r>
              <a:rPr lang="es-PR" b="1" i="1" dirty="0" err="1" smtClean="0">
                <a:latin typeface="Calibri" pitchFamily="34" charset="0"/>
              </a:rPr>
              <a:t>National</a:t>
            </a:r>
            <a:r>
              <a:rPr lang="es-PR" b="1" i="1" dirty="0" smtClean="0">
                <a:latin typeface="Calibri" pitchFamily="34" charset="0"/>
              </a:rPr>
              <a:t> </a:t>
            </a:r>
            <a:r>
              <a:rPr lang="es-PR" b="1" i="1" dirty="0" err="1" smtClean="0">
                <a:latin typeface="Calibri" pitchFamily="34" charset="0"/>
              </a:rPr>
              <a:t>Automotive</a:t>
            </a:r>
            <a:r>
              <a:rPr lang="es-PR" b="1" i="1" dirty="0" smtClean="0">
                <a:latin typeface="Calibri" pitchFamily="34" charset="0"/>
              </a:rPr>
              <a:t> </a:t>
            </a:r>
            <a:r>
              <a:rPr lang="es-PR" b="1" i="1" dirty="0" err="1" smtClean="0">
                <a:latin typeface="Calibri" pitchFamily="34" charset="0"/>
              </a:rPr>
              <a:t>Sampling</a:t>
            </a:r>
            <a:r>
              <a:rPr lang="es-PR" b="1" i="1" dirty="0" smtClean="0">
                <a:latin typeface="Calibri" pitchFamily="34" charset="0"/>
              </a:rPr>
              <a:t> </a:t>
            </a:r>
            <a:r>
              <a:rPr lang="es-PR" b="1" i="1" dirty="0" err="1" smtClean="0">
                <a:latin typeface="Calibri" pitchFamily="34" charset="0"/>
              </a:rPr>
              <a:t>System</a:t>
            </a:r>
            <a:r>
              <a:rPr lang="es-PR" b="1" i="1" dirty="0" smtClean="0">
                <a:latin typeface="Calibri" pitchFamily="34" charset="0"/>
              </a:rPr>
              <a:t> (NASS) y la General </a:t>
            </a:r>
            <a:r>
              <a:rPr lang="es-PR" b="1" i="1" dirty="0" err="1" smtClean="0">
                <a:latin typeface="Calibri" pitchFamily="34" charset="0"/>
              </a:rPr>
              <a:t>Estimates</a:t>
            </a:r>
            <a:r>
              <a:rPr lang="es-PR" b="1" i="1" dirty="0" smtClean="0">
                <a:latin typeface="Calibri" pitchFamily="34" charset="0"/>
              </a:rPr>
              <a:t> </a:t>
            </a:r>
            <a:r>
              <a:rPr lang="es-PR" b="1" i="1" dirty="0" err="1" smtClean="0">
                <a:latin typeface="Calibri" pitchFamily="34" charset="0"/>
              </a:rPr>
              <a:t>System</a:t>
            </a:r>
            <a:r>
              <a:rPr lang="es-PR" b="1" i="1" dirty="0" smtClean="0">
                <a:latin typeface="Calibri" pitchFamily="34" charset="0"/>
              </a:rPr>
              <a:t> (GES)).   </a:t>
            </a:r>
          </a:p>
          <a:p>
            <a:pPr fontAlgn="t">
              <a:defRPr/>
            </a:pPr>
            <a:endParaRPr lang="es-PR" sz="1200" b="1" i="1" dirty="0" smtClean="0">
              <a:latin typeface="Calibri" pitchFamily="34" charset="0"/>
            </a:endParaRPr>
          </a:p>
          <a:p>
            <a:pPr fontAlgn="t">
              <a:buFontTx/>
              <a:buChar char="•"/>
              <a:defRPr/>
            </a:pPr>
            <a:endParaRPr lang="en-US" sz="2400" b="1" i="1" dirty="0">
              <a:latin typeface="Calibri" pitchFamily="34" charset="0"/>
            </a:endParaRPr>
          </a:p>
          <a:p>
            <a:pPr fontAlgn="t">
              <a:defRPr/>
            </a:pPr>
            <a:endParaRPr lang="en-US" sz="2400" b="1" i="1" dirty="0">
              <a:latin typeface="Calibri" pitchFamily="34" charset="0"/>
            </a:endParaRPr>
          </a:p>
          <a:p>
            <a:pPr fontAlgn="t">
              <a:buFont typeface="Arial" pitchFamily="34" charset="0"/>
              <a:buNone/>
              <a:defRPr/>
            </a:pPr>
            <a:endParaRPr lang="en-US" sz="2400" b="1" i="1" dirty="0">
              <a:latin typeface="Calibri" pitchFamily="34" charset="0"/>
            </a:endParaRPr>
          </a:p>
        </p:txBody>
      </p:sp>
      <p:sp>
        <p:nvSpPr>
          <p:cNvPr id="19459" name="TextBox 4"/>
          <p:cNvSpPr txBox="1">
            <a:spLocks noChangeArrowheads="1"/>
          </p:cNvSpPr>
          <p:nvPr/>
        </p:nvSpPr>
        <p:spPr bwMode="auto">
          <a:xfrm>
            <a:off x="1219200" y="898525"/>
            <a:ext cx="6248400" cy="584775"/>
          </a:xfrm>
          <a:prstGeom prst="rect">
            <a:avLst/>
          </a:prstGeom>
          <a:noFill/>
          <a:ln w="9525">
            <a:noFill/>
            <a:miter lim="800000"/>
            <a:headEnd/>
            <a:tailEnd/>
          </a:ln>
        </p:spPr>
        <p:txBody>
          <a:bodyPr wrap="square">
            <a:spAutoFit/>
          </a:bodyPr>
          <a:lstStyle/>
          <a:p>
            <a:pPr algn="ctr"/>
            <a:r>
              <a:rPr lang="es-PR" sz="3200" b="1" i="1" dirty="0" smtClean="0">
                <a:latin typeface="Calibri" pitchFamily="34" charset="0"/>
              </a:rPr>
              <a:t>Datos de la Zona de Trabajo</a:t>
            </a:r>
            <a:endParaRPr lang="es-PR" sz="3200" b="1" i="1" dirty="0">
              <a:latin typeface="Calibri" pitchFamily="34" charset="0"/>
            </a:endParaRPr>
          </a:p>
        </p:txBody>
      </p:sp>
      <p:sp>
        <p:nvSpPr>
          <p:cNvPr id="7"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R" sz="3200" b="1" i="1" dirty="0" smtClean="0"/>
              <a:t>Alianza de Georgia en Contra de los Impactos</a:t>
            </a:r>
            <a:endParaRPr lang="es-PR" sz="3200" b="1"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a:spLocks noGrp="1" noChangeArrowheads="1"/>
          </p:cNvSpPr>
          <p:nvPr>
            <p:ph type="title"/>
          </p:nvPr>
        </p:nvSpPr>
        <p:spPr>
          <a:xfrm>
            <a:off x="0" y="533400"/>
            <a:ext cx="9144000" cy="1143000"/>
          </a:xfrm>
        </p:spPr>
        <p:txBody>
          <a:bodyPr/>
          <a:lstStyle/>
          <a:p>
            <a:r>
              <a:rPr lang="es-PR" sz="3200" b="1" i="1" dirty="0" smtClean="0"/>
              <a:t>Datos de la Zona de Trabajo</a:t>
            </a:r>
          </a:p>
        </p:txBody>
      </p:sp>
      <p:sp>
        <p:nvSpPr>
          <p:cNvPr id="20483" name="TextBox 3"/>
          <p:cNvSpPr>
            <a:spLocks noGrp="1" noChangeArrowheads="1"/>
          </p:cNvSpPr>
          <p:nvPr>
            <p:ph type="body" idx="1"/>
          </p:nvPr>
        </p:nvSpPr>
        <p:spPr>
          <a:xfrm>
            <a:off x="0" y="0"/>
            <a:ext cx="9144000" cy="533400"/>
          </a:xfrm>
          <a:solidFill>
            <a:srgbClr val="F5D201"/>
          </a:solidFill>
          <a:ln w="25400" algn="ctr">
            <a:solidFill>
              <a:srgbClr val="C4BD97"/>
            </a:solidFill>
          </a:ln>
        </p:spPr>
        <p:txBody>
          <a:bodyPr/>
          <a:lstStyle/>
          <a:p>
            <a:pPr algn="ctr">
              <a:lnSpc>
                <a:spcPct val="90000"/>
              </a:lnSpc>
              <a:spcBef>
                <a:spcPct val="0"/>
              </a:spcBef>
              <a:buNone/>
            </a:pPr>
            <a:r>
              <a:rPr lang="es-PR" b="1" i="1" dirty="0" smtClean="0"/>
              <a:t>Alianza de Georgia en Contra de los Impactos</a:t>
            </a:r>
            <a:endParaRPr lang="es-PR" b="1" i="1" dirty="0" smtClean="0">
              <a:solidFill>
                <a:srgbClr val="000000"/>
              </a:solidFill>
              <a:cs typeface="Arial" charset="0"/>
            </a:endParaRPr>
          </a:p>
          <a:p>
            <a:pPr algn="ctr">
              <a:lnSpc>
                <a:spcPct val="90000"/>
              </a:lnSpc>
              <a:spcBef>
                <a:spcPct val="0"/>
              </a:spcBef>
              <a:buFontTx/>
              <a:buNone/>
            </a:pPr>
            <a:endParaRPr lang="en-US" b="1" i="1" dirty="0" smtClean="0"/>
          </a:p>
        </p:txBody>
      </p:sp>
      <p:sp>
        <p:nvSpPr>
          <p:cNvPr id="20484" name="Rectangle 4"/>
          <p:cNvSpPr>
            <a:spLocks noChangeArrowheads="1"/>
          </p:cNvSpPr>
          <p:nvPr/>
        </p:nvSpPr>
        <p:spPr bwMode="auto">
          <a:xfrm>
            <a:off x="762000" y="1676400"/>
            <a:ext cx="8077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defRPr/>
            </a:pPr>
            <a:r>
              <a:rPr lang="es-PR" sz="2000" b="1" i="1" dirty="0" smtClean="0">
                <a:latin typeface="Calibri" pitchFamily="34" charset="0"/>
              </a:rPr>
              <a:t>La mitad (½) de las fatalidades en las zonas de trabajo debido a </a:t>
            </a:r>
            <a:r>
              <a:rPr lang="es-PR" sz="2000" b="1" i="1" dirty="0" smtClean="0">
                <a:solidFill>
                  <a:prstClr val="black"/>
                </a:solidFill>
                <a:latin typeface="Calibri"/>
              </a:rPr>
              <a:t>accidentes de impacto por vehículos de motor </a:t>
            </a:r>
            <a:r>
              <a:rPr lang="es-PR" sz="2000" b="1" i="1" dirty="0" smtClean="0">
                <a:latin typeface="Calibri" pitchFamily="34" charset="0"/>
              </a:rPr>
              <a:t>ocurren de día; la mayor parte entre lunes a viernes, en el verano y el oto</a:t>
            </a:r>
            <a:r>
              <a:rPr lang="es-PR" sz="2000" b="1" i="1" dirty="0" smtClean="0">
                <a:latin typeface="+mj-lt"/>
              </a:rPr>
              <a:t>ño.</a:t>
            </a:r>
          </a:p>
          <a:p>
            <a:pPr>
              <a:defRPr/>
            </a:pPr>
            <a:endParaRPr lang="es-PR" sz="2000" b="1" i="1" dirty="0" smtClean="0">
              <a:latin typeface="Calibri" pitchFamily="34" charset="0"/>
            </a:endParaRPr>
          </a:p>
          <a:p>
            <a:pPr marL="342900" indent="-342900">
              <a:buFont typeface="Arial" pitchFamily="34" charset="0"/>
              <a:buChar char="•"/>
              <a:defRPr/>
            </a:pPr>
            <a:r>
              <a:rPr lang="es-PR" sz="2000" b="1" i="1" dirty="0">
                <a:latin typeface="Calibri" pitchFamily="34" charset="0"/>
              </a:rPr>
              <a:t>Más </a:t>
            </a:r>
            <a:r>
              <a:rPr lang="es-PR" sz="2000" b="1" i="1" dirty="0" smtClean="0">
                <a:latin typeface="Calibri" pitchFamily="34" charset="0"/>
              </a:rPr>
              <a:t>del 20% del Sistema Nacional de Carreteras se encuentra bajo construcción durante la temporada alta.</a:t>
            </a:r>
          </a:p>
          <a:p>
            <a:pPr>
              <a:defRPr/>
            </a:pPr>
            <a:endParaRPr lang="es-PR" sz="2000" b="1" i="1" dirty="0" smtClean="0">
              <a:latin typeface="Calibri" pitchFamily="34" charset="0"/>
            </a:endParaRPr>
          </a:p>
          <a:p>
            <a:pPr marL="342900" indent="-342900">
              <a:buFont typeface="Arial" pitchFamily="34" charset="0"/>
              <a:buChar char="•"/>
              <a:defRPr/>
            </a:pPr>
            <a:r>
              <a:rPr lang="es-PR" sz="2000" b="1" i="1" dirty="0" smtClean="0">
                <a:latin typeface="Calibri" pitchFamily="34" charset="0"/>
              </a:rPr>
              <a:t>Se estima que 12 billones de vehículos transitan anualmente por las zonas de trabajo “activas” (donde hay trabajadores laborando en esas zonas) a lo largo de las carreteras.</a:t>
            </a:r>
          </a:p>
          <a:p>
            <a:pPr marL="342900" indent="-342900">
              <a:buFont typeface="Arial" pitchFamily="34" charset="0"/>
              <a:buChar char="•"/>
              <a:defRPr/>
            </a:pPr>
            <a:endParaRPr lang="es-PR" sz="2000" b="1" i="1" dirty="0" smtClean="0">
              <a:latin typeface="Calibri" pitchFamily="34" charset="0"/>
            </a:endParaRPr>
          </a:p>
          <a:p>
            <a:pPr marL="342900" indent="-342900">
              <a:buFont typeface="Arial" pitchFamily="34" charset="0"/>
              <a:buChar char="•"/>
              <a:defRPr/>
            </a:pPr>
            <a:r>
              <a:rPr lang="es-PR" sz="2000" b="1" i="1" dirty="0" smtClean="0">
                <a:latin typeface="Calibri" pitchFamily="34" charset="0"/>
              </a:rPr>
              <a:t>Para miles de empleados que laboran en las carreteras, estas carreteras y zonas de trabajo altamente transitadas son sus oficinas.</a:t>
            </a:r>
            <a:endParaRPr lang="es-PR" sz="2000" b="1" i="1"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body" idx="1"/>
          </p:nvPr>
        </p:nvSpPr>
        <p:spPr/>
        <p:txBody>
          <a:bodyPr/>
          <a:lstStyle/>
          <a:p>
            <a:endParaRPr lang="en-US" smtClean="0"/>
          </a:p>
          <a:p>
            <a:endParaRPr lang="en-US" smtClean="0"/>
          </a:p>
          <a:p>
            <a:pPr>
              <a:buFont typeface="Wingdings" pitchFamily="2" charset="2"/>
              <a:buChar char="§"/>
            </a:pPr>
            <a:endParaRPr lang="en-US" sz="3400" smtClean="0"/>
          </a:p>
          <a:p>
            <a:endParaRPr lang="en-US" smtClean="0"/>
          </a:p>
        </p:txBody>
      </p:sp>
      <p:sp>
        <p:nvSpPr>
          <p:cNvPr id="21507" name="Text Box 4"/>
          <p:cNvSpPr txBox="1">
            <a:spLocks noChangeArrowheads="1"/>
          </p:cNvSpPr>
          <p:nvPr/>
        </p:nvSpPr>
        <p:spPr bwMode="auto">
          <a:xfrm>
            <a:off x="762000" y="1066800"/>
            <a:ext cx="7696200" cy="8956298"/>
          </a:xfrm>
          <a:prstGeom prst="rect">
            <a:avLst/>
          </a:prstGeom>
          <a:noFill/>
          <a:ln w="9525">
            <a:noFill/>
            <a:miter lim="800000"/>
            <a:headEnd/>
            <a:tailEnd/>
          </a:ln>
        </p:spPr>
        <p:txBody>
          <a:bodyPr>
            <a:spAutoFit/>
          </a:bodyPr>
          <a:lstStyle/>
          <a:p>
            <a:pPr>
              <a:spcBef>
                <a:spcPct val="50000"/>
              </a:spcBef>
            </a:pPr>
            <a:r>
              <a:rPr lang="es-PR" sz="2400" b="1" i="1" dirty="0" smtClean="0">
                <a:latin typeface="Calibri" pitchFamily="34" charset="0"/>
              </a:rPr>
              <a:t>Para </a:t>
            </a:r>
            <a:r>
              <a:rPr lang="es-PR" sz="2400" b="1" i="1" dirty="0">
                <a:latin typeface="Calibri" pitchFamily="34" charset="0"/>
              </a:rPr>
              <a:t>más </a:t>
            </a:r>
            <a:r>
              <a:rPr lang="es-PR" sz="2400" b="1" i="1" dirty="0" smtClean="0">
                <a:latin typeface="Calibri" pitchFamily="34" charset="0"/>
              </a:rPr>
              <a:t>información sobre el conductor distraído, favor de visitar las siguientes organizaciones en la </a:t>
            </a:r>
            <a:r>
              <a:rPr lang="es-PR" sz="2400" b="1" i="1" smtClean="0">
                <a:latin typeface="Calibri" pitchFamily="34" charset="0"/>
              </a:rPr>
              <a:t>red cibernética:</a:t>
            </a:r>
            <a:endParaRPr lang="es-PR" sz="2400" b="1" i="1" dirty="0" smtClean="0">
              <a:latin typeface="Calibri" pitchFamily="34" charset="0"/>
            </a:endParaRPr>
          </a:p>
          <a:p>
            <a:pPr>
              <a:spcBef>
                <a:spcPct val="50000"/>
              </a:spcBef>
              <a:buFontTx/>
              <a:buChar char="•"/>
            </a:pPr>
            <a:r>
              <a:rPr lang="es-PR" sz="2400" b="1" i="1" dirty="0" smtClean="0">
                <a:latin typeface="Calibri" pitchFamily="34" charset="0"/>
              </a:rPr>
              <a:t>  </a:t>
            </a:r>
            <a:r>
              <a:rPr lang="es-PR" sz="2400" b="1" i="1" dirty="0" err="1" smtClean="0">
                <a:latin typeface="Calibri" pitchFamily="34" charset="0"/>
              </a:rPr>
              <a:t>National</a:t>
            </a:r>
            <a:r>
              <a:rPr lang="es-PR" sz="2400" b="1" i="1" dirty="0" smtClean="0">
                <a:latin typeface="Calibri" pitchFamily="34" charset="0"/>
              </a:rPr>
              <a:t> </a:t>
            </a:r>
            <a:r>
              <a:rPr lang="es-PR" sz="2400" b="1" i="1" dirty="0" err="1" smtClean="0">
                <a:latin typeface="Calibri" pitchFamily="34" charset="0"/>
              </a:rPr>
              <a:t>Institute</a:t>
            </a:r>
            <a:r>
              <a:rPr lang="es-PR" sz="2400" b="1" i="1" dirty="0" smtClean="0">
                <a:latin typeface="Calibri" pitchFamily="34" charset="0"/>
              </a:rPr>
              <a:t> </a:t>
            </a:r>
            <a:r>
              <a:rPr lang="es-PR" sz="2400" b="1" i="1" dirty="0" err="1" smtClean="0">
                <a:latin typeface="Calibri" pitchFamily="34" charset="0"/>
              </a:rPr>
              <a:t>for</a:t>
            </a:r>
            <a:r>
              <a:rPr lang="es-PR" sz="2400" b="1" i="1" dirty="0" smtClean="0">
                <a:latin typeface="Calibri" pitchFamily="34" charset="0"/>
              </a:rPr>
              <a:t> </a:t>
            </a:r>
            <a:r>
              <a:rPr lang="es-PR" sz="2400" b="1" i="1" dirty="0" err="1" smtClean="0">
                <a:latin typeface="Calibri" pitchFamily="34" charset="0"/>
              </a:rPr>
              <a:t>Occupational</a:t>
            </a:r>
            <a:r>
              <a:rPr lang="es-PR" sz="2400" b="1" i="1" dirty="0" smtClean="0">
                <a:latin typeface="Calibri" pitchFamily="34" charset="0"/>
              </a:rPr>
              <a:t> Safety and </a:t>
            </a:r>
            <a:r>
              <a:rPr lang="es-PR" sz="2400" b="1" i="1" dirty="0" err="1" smtClean="0">
                <a:latin typeface="Calibri" pitchFamily="34" charset="0"/>
              </a:rPr>
              <a:t>Health</a:t>
            </a:r>
            <a:r>
              <a:rPr lang="es-PR" sz="2400" b="1" i="1" dirty="0" smtClean="0">
                <a:latin typeface="Calibri" pitchFamily="34" charset="0"/>
              </a:rPr>
              <a:t>:                       	</a:t>
            </a:r>
            <a:r>
              <a:rPr lang="es-PR" sz="2400" b="1" i="1" dirty="0" smtClean="0">
                <a:latin typeface="Calibri" pitchFamily="34" charset="0"/>
                <a:hlinkClick r:id="rId2"/>
              </a:rPr>
              <a:t>www.cdc.gov/niosh</a:t>
            </a:r>
            <a:endParaRPr lang="es-PR" sz="2400" b="1" i="1" dirty="0" smtClean="0">
              <a:latin typeface="Calibri" pitchFamily="34" charset="0"/>
            </a:endParaRPr>
          </a:p>
          <a:p>
            <a:pPr>
              <a:spcBef>
                <a:spcPct val="50000"/>
              </a:spcBef>
              <a:buFontTx/>
              <a:buChar char="•"/>
            </a:pPr>
            <a:r>
              <a:rPr lang="es-PR" sz="2400" b="1" i="1" dirty="0" smtClean="0">
                <a:latin typeface="Calibri" pitchFamily="34" charset="0"/>
              </a:rPr>
              <a:t>  </a:t>
            </a:r>
            <a:r>
              <a:rPr lang="es-PR" sz="2400" b="1" i="1" dirty="0" err="1" smtClean="0">
                <a:latin typeface="Calibri" pitchFamily="34" charset="0"/>
              </a:rPr>
              <a:t>National</a:t>
            </a:r>
            <a:r>
              <a:rPr lang="es-PR" sz="2400" b="1" i="1" dirty="0" smtClean="0">
                <a:latin typeface="Calibri" pitchFamily="34" charset="0"/>
              </a:rPr>
              <a:t> Safety Council:  </a:t>
            </a:r>
            <a:r>
              <a:rPr lang="es-PR" sz="2400" b="1" i="1" dirty="0" smtClean="0">
                <a:latin typeface="Calibri" pitchFamily="34" charset="0"/>
                <a:hlinkClick r:id="rId3"/>
              </a:rPr>
              <a:t>www.nsc.org</a:t>
            </a:r>
            <a:endParaRPr lang="es-PR" sz="2400" b="1" i="1" dirty="0" smtClean="0">
              <a:latin typeface="Calibri" pitchFamily="34" charset="0"/>
            </a:endParaRPr>
          </a:p>
          <a:p>
            <a:pPr>
              <a:spcBef>
                <a:spcPct val="50000"/>
              </a:spcBef>
              <a:buFontTx/>
              <a:buChar char="•"/>
            </a:pPr>
            <a:r>
              <a:rPr lang="es-PR" sz="2400" b="1" i="1" dirty="0" smtClean="0">
                <a:latin typeface="Calibri" pitchFamily="34" charset="0"/>
              </a:rPr>
              <a:t>  U.S. </a:t>
            </a:r>
            <a:r>
              <a:rPr lang="es-PR" sz="2400" b="1" i="1" dirty="0" err="1" smtClean="0">
                <a:latin typeface="Calibri" pitchFamily="34" charset="0"/>
              </a:rPr>
              <a:t>Department</a:t>
            </a:r>
            <a:r>
              <a:rPr lang="es-PR" sz="2400" b="1" i="1" dirty="0" smtClean="0">
                <a:latin typeface="Calibri" pitchFamily="34" charset="0"/>
              </a:rPr>
              <a:t> of </a:t>
            </a:r>
            <a:r>
              <a:rPr lang="es-PR" sz="2400" b="1" i="1" dirty="0" err="1" smtClean="0">
                <a:latin typeface="Calibri" pitchFamily="34" charset="0"/>
              </a:rPr>
              <a:t>Transportation</a:t>
            </a:r>
            <a:r>
              <a:rPr lang="es-PR" sz="2400" b="1" i="1" dirty="0" smtClean="0">
                <a:latin typeface="Calibri" pitchFamily="34" charset="0"/>
              </a:rPr>
              <a:t>:  </a:t>
            </a:r>
            <a:r>
              <a:rPr lang="es-PR" sz="2400" b="1" i="1" dirty="0" smtClean="0">
                <a:latin typeface="Calibri" pitchFamily="34" charset="0"/>
                <a:hlinkClick r:id="rId4"/>
              </a:rPr>
              <a:t>www.dot.gov</a:t>
            </a:r>
            <a:endParaRPr lang="es-PR" sz="2400" b="1" i="1" dirty="0" smtClean="0">
              <a:latin typeface="Calibri" pitchFamily="34" charset="0"/>
            </a:endParaRPr>
          </a:p>
          <a:p>
            <a:pPr>
              <a:spcBef>
                <a:spcPct val="50000"/>
              </a:spcBef>
              <a:buFontTx/>
              <a:buChar char="•"/>
            </a:pPr>
            <a:r>
              <a:rPr lang="es-PR" sz="2400" b="1" i="1" dirty="0" smtClean="0">
                <a:latin typeface="Calibri" pitchFamily="34" charset="0"/>
              </a:rPr>
              <a:t>  </a:t>
            </a:r>
            <a:r>
              <a:rPr lang="es-PR" sz="2400" b="1" i="1" dirty="0" err="1" smtClean="0">
                <a:latin typeface="Calibri" pitchFamily="34" charset="0"/>
              </a:rPr>
              <a:t>National</a:t>
            </a:r>
            <a:r>
              <a:rPr lang="es-PR" sz="2400" b="1" i="1" dirty="0" smtClean="0">
                <a:latin typeface="Calibri" pitchFamily="34" charset="0"/>
              </a:rPr>
              <a:t> </a:t>
            </a:r>
            <a:r>
              <a:rPr lang="es-PR" sz="2400" b="1" i="1" dirty="0" err="1" smtClean="0">
                <a:latin typeface="Calibri" pitchFamily="34" charset="0"/>
              </a:rPr>
              <a:t>Highway</a:t>
            </a:r>
            <a:r>
              <a:rPr lang="es-PR" sz="2400" b="1" i="1" dirty="0" smtClean="0">
                <a:latin typeface="Calibri" pitchFamily="34" charset="0"/>
              </a:rPr>
              <a:t> </a:t>
            </a:r>
            <a:r>
              <a:rPr lang="es-PR" sz="2400" b="1" i="1" dirty="0" err="1" smtClean="0">
                <a:latin typeface="Calibri" pitchFamily="34" charset="0"/>
              </a:rPr>
              <a:t>Traffic</a:t>
            </a:r>
            <a:r>
              <a:rPr lang="es-PR" sz="2400" b="1" i="1" dirty="0" smtClean="0">
                <a:latin typeface="Calibri" pitchFamily="34" charset="0"/>
              </a:rPr>
              <a:t> Safety Administration:  	</a:t>
            </a:r>
            <a:r>
              <a:rPr lang="es-PR" sz="2400" b="1" i="1" dirty="0" smtClean="0">
                <a:latin typeface="Calibri" pitchFamily="34" charset="0"/>
                <a:hlinkClick r:id="rId5"/>
              </a:rPr>
              <a:t>www.nhtsa.dot.gov</a:t>
            </a:r>
            <a:endParaRPr lang="es-PR" sz="2400" b="1" i="1" dirty="0" smtClean="0">
              <a:latin typeface="Calibri" pitchFamily="34" charset="0"/>
            </a:endParaRPr>
          </a:p>
          <a:p>
            <a:pPr>
              <a:spcBef>
                <a:spcPct val="50000"/>
              </a:spcBef>
              <a:buFontTx/>
              <a:buChar char="•"/>
            </a:pPr>
            <a:r>
              <a:rPr lang="es-PR" sz="2400" b="1" i="1" dirty="0" smtClean="0">
                <a:latin typeface="Calibri" pitchFamily="34" charset="0"/>
              </a:rPr>
              <a:t>  </a:t>
            </a:r>
            <a:r>
              <a:rPr lang="es-PR" sz="2400" b="1" i="1" dirty="0" err="1" smtClean="0">
                <a:latin typeface="Calibri" pitchFamily="34" charset="0"/>
              </a:rPr>
              <a:t>Occupational</a:t>
            </a:r>
            <a:r>
              <a:rPr lang="es-PR" sz="2400" b="1" i="1" dirty="0" smtClean="0">
                <a:latin typeface="Calibri" pitchFamily="34" charset="0"/>
              </a:rPr>
              <a:t> Safety and </a:t>
            </a:r>
            <a:r>
              <a:rPr lang="es-PR" sz="2400" b="1" i="1" dirty="0" err="1" smtClean="0">
                <a:latin typeface="Calibri" pitchFamily="34" charset="0"/>
              </a:rPr>
              <a:t>Health</a:t>
            </a:r>
            <a:r>
              <a:rPr lang="es-PR" sz="2400" b="1" i="1" dirty="0" smtClean="0">
                <a:latin typeface="Calibri" pitchFamily="34" charset="0"/>
              </a:rPr>
              <a:t> Administration:       	</a:t>
            </a:r>
            <a:r>
              <a:rPr lang="es-PR" sz="2400" b="1" i="1" dirty="0" smtClean="0">
                <a:latin typeface="Calibri" pitchFamily="34" charset="0"/>
                <a:hlinkClick r:id="rId6"/>
              </a:rPr>
              <a:t>www.osha.gov</a:t>
            </a:r>
            <a:endParaRPr lang="es-PR" sz="2400" b="1" i="1" dirty="0" smtClean="0">
              <a:latin typeface="Calibri" pitchFamily="34" charset="0"/>
            </a:endParaRPr>
          </a:p>
          <a:p>
            <a:pPr>
              <a:spcBef>
                <a:spcPct val="50000"/>
              </a:spcBef>
              <a:buFontTx/>
              <a:buChar char="•"/>
            </a:pPr>
            <a:r>
              <a:rPr lang="es-PR" sz="2400" b="1" i="1" dirty="0" smtClean="0">
                <a:latin typeface="Calibri" pitchFamily="34" charset="0"/>
              </a:rPr>
              <a:t>  </a:t>
            </a:r>
            <a:r>
              <a:rPr lang="es-PR" sz="2400" b="1" i="1" dirty="0" err="1" smtClean="0">
                <a:latin typeface="Calibri" pitchFamily="34" charset="0"/>
              </a:rPr>
              <a:t>Focus</a:t>
            </a:r>
            <a:r>
              <a:rPr lang="es-PR" sz="2400" b="1" i="1" dirty="0" smtClean="0">
                <a:latin typeface="Calibri" pitchFamily="34" charset="0"/>
              </a:rPr>
              <a:t> </a:t>
            </a:r>
            <a:r>
              <a:rPr lang="es-PR" sz="2400" b="1" i="1" dirty="0" err="1" smtClean="0">
                <a:latin typeface="Calibri" pitchFamily="34" charset="0"/>
              </a:rPr>
              <a:t>Driven</a:t>
            </a:r>
            <a:r>
              <a:rPr lang="es-PR" sz="2400" b="1" i="1" dirty="0" smtClean="0">
                <a:latin typeface="Calibri" pitchFamily="34" charset="0"/>
              </a:rPr>
              <a:t>:  </a:t>
            </a:r>
            <a:r>
              <a:rPr lang="es-PR" sz="2400" b="1" i="1" dirty="0" smtClean="0">
                <a:latin typeface="Calibri" pitchFamily="34" charset="0"/>
                <a:hlinkClick r:id="rId7"/>
              </a:rPr>
              <a:t>www.focusdriven.org</a:t>
            </a:r>
            <a:endParaRPr lang="es-PR" sz="2400" b="1" i="1" dirty="0" smtClean="0">
              <a:latin typeface="Calibri" pitchFamily="34" charset="0"/>
            </a:endParaRPr>
          </a:p>
          <a:p>
            <a:pPr>
              <a:spcBef>
                <a:spcPct val="50000"/>
              </a:spcBef>
              <a:buFontTx/>
              <a:buChar char="•"/>
            </a:pPr>
            <a:endParaRPr lang="en-US" sz="2400" b="1" i="1" dirty="0">
              <a:latin typeface="Calibri" pitchFamily="34" charset="0"/>
            </a:endParaRPr>
          </a:p>
          <a:p>
            <a:pPr>
              <a:spcBef>
                <a:spcPct val="50000"/>
              </a:spcBef>
              <a:buFontTx/>
              <a:buChar char="•"/>
            </a:pPr>
            <a:endParaRPr lang="en-US" sz="2400" b="1" i="1" dirty="0">
              <a:latin typeface="Calibri" pitchFamily="34" charset="0"/>
            </a:endParaRPr>
          </a:p>
          <a:p>
            <a:pPr>
              <a:spcBef>
                <a:spcPct val="50000"/>
              </a:spcBef>
              <a:buFontTx/>
              <a:buChar char="•"/>
            </a:pPr>
            <a:endParaRPr lang="en-US" sz="2400" b="1" i="1" dirty="0">
              <a:latin typeface="Calibri" pitchFamily="34" charset="0"/>
            </a:endParaRPr>
          </a:p>
          <a:p>
            <a:pPr>
              <a:spcBef>
                <a:spcPct val="50000"/>
              </a:spcBef>
              <a:buFontTx/>
              <a:buChar char="•"/>
            </a:pPr>
            <a:endParaRPr lang="en-US" sz="2400" b="1" i="1" dirty="0">
              <a:latin typeface="Calibri" pitchFamily="34" charset="0"/>
            </a:endParaRPr>
          </a:p>
          <a:p>
            <a:pPr>
              <a:spcBef>
                <a:spcPct val="50000"/>
              </a:spcBef>
            </a:pPr>
            <a:endParaRPr lang="en-US" sz="2400" b="1" i="1" dirty="0">
              <a:latin typeface="Calibri" pitchFamily="34" charset="0"/>
            </a:endParaRPr>
          </a:p>
          <a:p>
            <a:pPr>
              <a:spcBef>
                <a:spcPct val="50000"/>
              </a:spcBef>
            </a:pPr>
            <a:endParaRPr lang="en-US" sz="2400" b="1" i="1" dirty="0">
              <a:latin typeface="Calibri" pitchFamily="34" charset="0"/>
            </a:endParaRPr>
          </a:p>
        </p:txBody>
      </p:sp>
      <p:sp>
        <p:nvSpPr>
          <p:cNvPr id="7" name="TextBox 3"/>
          <p:cNvSpPr txBox="1">
            <a:spLocks noChangeArrowheads="1"/>
          </p:cNvSpPr>
          <p:nvPr/>
        </p:nvSpPr>
        <p:spPr bwMode="auto">
          <a:xfrm>
            <a:off x="0" y="0"/>
            <a:ext cx="9144000" cy="535531"/>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90000"/>
              </a:lnSpc>
            </a:pPr>
            <a:r>
              <a:rPr lang="es-PR" sz="3200" b="1" i="1" dirty="0" smtClean="0"/>
              <a:t>Alianza de Georgia en Contra de los Impactos</a:t>
            </a:r>
            <a:endParaRPr lang="es-PR" sz="3200" b="1"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sz="half" idx="1"/>
          </p:nvPr>
        </p:nvSpPr>
        <p:spPr>
          <a:xfrm>
            <a:off x="304800" y="1143000"/>
            <a:ext cx="3657600" cy="5181600"/>
          </a:xfrm>
        </p:spPr>
        <p:txBody>
          <a:bodyPr/>
          <a:lstStyle/>
          <a:p>
            <a:r>
              <a:rPr lang="es-PR" sz="2400" b="1" i="1" dirty="0" smtClean="0">
                <a:solidFill>
                  <a:srgbClr val="000000"/>
                </a:solidFill>
              </a:rPr>
              <a:t>Nosotros somos las caras de madres, padres, hijas, hijos, hermanas, hermanos, esposas, esposos y amigos de aquellos que han fallecido porque personas han decidido conversar por teléfono o </a:t>
            </a:r>
            <a:r>
              <a:rPr lang="es-PR" sz="2400" b="1" i="1" dirty="0" err="1" smtClean="0">
                <a:solidFill>
                  <a:srgbClr val="000000"/>
                </a:solidFill>
              </a:rPr>
              <a:t>textear</a:t>
            </a:r>
            <a:r>
              <a:rPr lang="es-PR" sz="2400" b="1" i="1" dirty="0" smtClean="0">
                <a:solidFill>
                  <a:srgbClr val="000000"/>
                </a:solidFill>
              </a:rPr>
              <a:t> mientras conducen.</a:t>
            </a:r>
          </a:p>
          <a:p>
            <a:endParaRPr lang="en-US" dirty="0" smtClean="0"/>
          </a:p>
        </p:txBody>
      </p:sp>
      <p:pic>
        <p:nvPicPr>
          <p:cNvPr id="4099" name="Picture 2"/>
          <p:cNvPicPr>
            <a:picLocks noGrp="1" noChangeAspect="1" noChangeArrowheads="1"/>
          </p:cNvPicPr>
          <p:nvPr>
            <p:ph sz="half" idx="2"/>
          </p:nvPr>
        </p:nvPicPr>
        <p:blipFill>
          <a:blip r:embed="rId2" cstate="print"/>
          <a:srcRect/>
          <a:stretch>
            <a:fillRect/>
          </a:stretch>
        </p:blipFill>
        <p:spPr>
          <a:xfrm>
            <a:off x="4343400" y="698898"/>
            <a:ext cx="4419600" cy="6017326"/>
          </a:xfrm>
          <a:noFill/>
        </p:spPr>
      </p:pic>
      <p:sp>
        <p:nvSpPr>
          <p:cNvPr id="4100" name="TextBox 3"/>
          <p:cNvSpPr>
            <a:spLocks noGrp="1" noChangeArrowheads="1"/>
          </p:cNvSpPr>
          <p:nvPr>
            <p:ph type="title"/>
          </p:nvPr>
        </p:nvSpPr>
        <p:spPr>
          <a:xfrm>
            <a:off x="0" y="0"/>
            <a:ext cx="9144000" cy="563562"/>
          </a:xfrm>
          <a:solidFill>
            <a:srgbClr val="F5D201"/>
          </a:solidFill>
        </p:spPr>
        <p:txBody>
          <a:bodyPr/>
          <a:lstStyle/>
          <a:p>
            <a:pPr eaLnBrk="1" hangingPunct="1"/>
            <a:r>
              <a:rPr lang="es-PR" sz="3200" b="1" i="1" dirty="0" smtClean="0"/>
              <a:t>Alianza de Georgia en Contra de los Impactos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0" y="0"/>
            <a:ext cx="92964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28600"/>
            <a:ext cx="88392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145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8600"/>
            <a:ext cx="8229600" cy="6400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265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title"/>
          </p:nvPr>
        </p:nvSpPr>
        <p:spPr>
          <a:xfrm>
            <a:off x="0" y="0"/>
            <a:ext cx="9144000" cy="715962"/>
          </a:xfrm>
          <a:solidFill>
            <a:srgbClr val="F5D201"/>
          </a:solidFill>
        </p:spPr>
        <p:txBody>
          <a:bodyPr/>
          <a:lstStyle/>
          <a:p>
            <a:pPr eaLnBrk="1" hangingPunct="1"/>
            <a:r>
              <a:rPr lang="es-PR" sz="3200" b="1" i="1" dirty="0" smtClean="0"/>
              <a:t>Alianza de Georgia en Contra de los Impactos</a:t>
            </a:r>
          </a:p>
        </p:txBody>
      </p:sp>
      <p:pic>
        <p:nvPicPr>
          <p:cNvPr id="6148" name="Picture 4" descr="thumbnail"/>
          <p:cNvPicPr>
            <a:picLocks noChangeAspect="1" noChangeArrowheads="1"/>
          </p:cNvPicPr>
          <p:nvPr/>
        </p:nvPicPr>
        <p:blipFill>
          <a:blip r:embed="rId2" cstate="print"/>
          <a:srcRect r="4000"/>
          <a:stretch>
            <a:fillRect/>
          </a:stretch>
        </p:blipFill>
        <p:spPr bwMode="auto">
          <a:xfrm>
            <a:off x="533400" y="1905000"/>
            <a:ext cx="3657600" cy="2417763"/>
          </a:xfrm>
          <a:prstGeom prst="rect">
            <a:avLst/>
          </a:prstGeom>
          <a:noFill/>
          <a:ln w="9525">
            <a:noFill/>
            <a:miter lim="800000"/>
            <a:headEnd/>
            <a:tailEnd/>
          </a:ln>
        </p:spPr>
      </p:pic>
      <p:sp>
        <p:nvSpPr>
          <p:cNvPr id="6149" name="Text Box 5"/>
          <p:cNvSpPr txBox="1">
            <a:spLocks noChangeArrowheads="1"/>
          </p:cNvSpPr>
          <p:nvPr/>
        </p:nvSpPr>
        <p:spPr bwMode="auto">
          <a:xfrm>
            <a:off x="0" y="762000"/>
            <a:ext cx="9144000" cy="519113"/>
          </a:xfrm>
          <a:prstGeom prst="rect">
            <a:avLst/>
          </a:prstGeom>
          <a:noFill/>
          <a:ln w="9525">
            <a:noFill/>
            <a:miter lim="800000"/>
            <a:headEnd/>
            <a:tailEnd/>
          </a:ln>
        </p:spPr>
        <p:txBody>
          <a:bodyPr wrap="square">
            <a:spAutoFit/>
          </a:bodyPr>
          <a:lstStyle/>
          <a:p>
            <a:pPr algn="ctr">
              <a:spcBef>
                <a:spcPct val="50000"/>
              </a:spcBef>
            </a:pPr>
            <a:r>
              <a:rPr lang="es-PR" sz="2800" b="1" i="1" dirty="0" err="1" smtClean="0">
                <a:latin typeface="Calibri" pitchFamily="34" charset="0"/>
              </a:rPr>
              <a:t>Textear</a:t>
            </a:r>
            <a:r>
              <a:rPr lang="es-PR" sz="2800" b="1" i="1" dirty="0" smtClean="0">
                <a:latin typeface="Calibri" pitchFamily="34" charset="0"/>
              </a:rPr>
              <a:t> Mientras Conduce </a:t>
            </a:r>
            <a:r>
              <a:rPr lang="es-PR" sz="2400" b="1" i="1" dirty="0" smtClean="0">
                <a:latin typeface="Calibri" pitchFamily="34" charset="0"/>
              </a:rPr>
              <a:t>– definición</a:t>
            </a:r>
            <a:endParaRPr lang="es-PR" sz="2400" b="1" i="1" dirty="0">
              <a:latin typeface="Calibri" pitchFamily="34" charset="0"/>
            </a:endParaRPr>
          </a:p>
        </p:txBody>
      </p:sp>
      <p:sp>
        <p:nvSpPr>
          <p:cNvPr id="6150" name="Text Box 6"/>
          <p:cNvSpPr txBox="1">
            <a:spLocks noChangeArrowheads="1"/>
          </p:cNvSpPr>
          <p:nvPr/>
        </p:nvSpPr>
        <p:spPr bwMode="auto">
          <a:xfrm>
            <a:off x="4495800" y="1882676"/>
            <a:ext cx="4267200" cy="2308324"/>
          </a:xfrm>
          <a:prstGeom prst="rect">
            <a:avLst/>
          </a:prstGeom>
          <a:noFill/>
          <a:ln w="9525">
            <a:noFill/>
            <a:miter lim="800000"/>
            <a:headEnd/>
            <a:tailEnd/>
          </a:ln>
        </p:spPr>
        <p:txBody>
          <a:bodyPr wrap="square">
            <a:spAutoFit/>
          </a:bodyPr>
          <a:lstStyle/>
          <a:p>
            <a:pPr marL="228600" indent="-228600">
              <a:buFontTx/>
              <a:buChar char="•"/>
            </a:pPr>
            <a:r>
              <a:rPr lang="es-PR" dirty="0" smtClean="0"/>
              <a:t>Es el acto de componer, enviar, o leer mensajes de texto, correspondencia electrónica o hacer otro uso similar de la red cibernética en un celular mientras opera un vehículo de motor.  </a:t>
            </a:r>
          </a:p>
          <a:p>
            <a:pPr>
              <a:buFontTx/>
              <a:buChar char="•"/>
            </a:pPr>
            <a:endParaRPr lang="es-PR" dirty="0" smtClean="0"/>
          </a:p>
          <a:p>
            <a:pPr marL="228600" indent="-228600">
              <a:buFontTx/>
              <a:buChar char="•"/>
            </a:pPr>
            <a:r>
              <a:rPr lang="es-PR" dirty="0" smtClean="0"/>
              <a:t>Este acto causa un incremento en la distracción del manejo del vehículo.</a:t>
            </a:r>
            <a:endParaRPr lang="es-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a:spLocks noGrp="1" noChangeArrowheads="1"/>
          </p:cNvSpPr>
          <p:nvPr>
            <p:ph type="title"/>
          </p:nvPr>
        </p:nvSpPr>
        <p:spPr>
          <a:xfrm>
            <a:off x="0" y="0"/>
            <a:ext cx="9144000" cy="715962"/>
          </a:xfrm>
          <a:solidFill>
            <a:srgbClr val="F5D201"/>
          </a:solidFill>
        </p:spPr>
        <p:txBody>
          <a:bodyPr/>
          <a:lstStyle/>
          <a:p>
            <a:pPr eaLnBrk="1" hangingPunct="1"/>
            <a:r>
              <a:rPr lang="es-PR" sz="3200" b="1" i="1" dirty="0" smtClean="0"/>
              <a:t>Alianza de Georgia en Contra de los Impactos</a:t>
            </a:r>
          </a:p>
        </p:txBody>
      </p:sp>
      <p:pic>
        <p:nvPicPr>
          <p:cNvPr id="7171" name="Picture 8" descr="thumbnail"/>
          <p:cNvPicPr>
            <a:picLocks noChangeAspect="1" noChangeArrowheads="1"/>
          </p:cNvPicPr>
          <p:nvPr/>
        </p:nvPicPr>
        <p:blipFill>
          <a:blip r:embed="rId2" cstate="print"/>
          <a:srcRect/>
          <a:stretch>
            <a:fillRect/>
          </a:stretch>
        </p:blipFill>
        <p:spPr bwMode="auto">
          <a:xfrm>
            <a:off x="628650" y="2209800"/>
            <a:ext cx="3409950" cy="2163763"/>
          </a:xfrm>
          <a:prstGeom prst="rect">
            <a:avLst/>
          </a:prstGeom>
          <a:noFill/>
          <a:ln w="9525">
            <a:noFill/>
            <a:miter lim="800000"/>
            <a:headEnd/>
            <a:tailEnd/>
          </a:ln>
        </p:spPr>
      </p:pic>
      <p:sp>
        <p:nvSpPr>
          <p:cNvPr id="7172" name="Text Box 9"/>
          <p:cNvSpPr txBox="1">
            <a:spLocks noChangeArrowheads="1"/>
          </p:cNvSpPr>
          <p:nvPr/>
        </p:nvSpPr>
        <p:spPr bwMode="auto">
          <a:xfrm>
            <a:off x="0" y="838200"/>
            <a:ext cx="9144000" cy="519112"/>
          </a:xfrm>
          <a:prstGeom prst="rect">
            <a:avLst/>
          </a:prstGeom>
          <a:noFill/>
          <a:ln w="9525">
            <a:noFill/>
            <a:miter lim="800000"/>
            <a:headEnd/>
            <a:tailEnd/>
          </a:ln>
        </p:spPr>
        <p:txBody>
          <a:bodyPr wrap="square">
            <a:spAutoFit/>
          </a:bodyPr>
          <a:lstStyle/>
          <a:p>
            <a:pPr algn="ctr">
              <a:spcBef>
                <a:spcPct val="50000"/>
              </a:spcBef>
            </a:pPr>
            <a:r>
              <a:rPr lang="es-PR" sz="2800" b="1" i="1" dirty="0" smtClean="0">
                <a:latin typeface="Calibri" pitchFamily="34" charset="0"/>
              </a:rPr>
              <a:t>Conducir </a:t>
            </a:r>
            <a:r>
              <a:rPr lang="es-PR" sz="2800" b="1" i="1" dirty="0" err="1" smtClean="0">
                <a:latin typeface="Calibri" pitchFamily="34" charset="0"/>
              </a:rPr>
              <a:t>Distraido</a:t>
            </a:r>
            <a:r>
              <a:rPr lang="es-PR" sz="2800" b="1" i="1" dirty="0" smtClean="0">
                <a:latin typeface="Calibri" pitchFamily="34" charset="0"/>
              </a:rPr>
              <a:t> – definición</a:t>
            </a:r>
            <a:r>
              <a:rPr lang="en-US" sz="2800" b="1" i="1" dirty="0" smtClean="0">
                <a:latin typeface="Calibri" pitchFamily="34" charset="0"/>
              </a:rPr>
              <a:t>:</a:t>
            </a:r>
            <a:endParaRPr lang="en-US" sz="2800" b="1" i="1" dirty="0">
              <a:latin typeface="Calibri" pitchFamily="34" charset="0"/>
            </a:endParaRPr>
          </a:p>
        </p:txBody>
      </p:sp>
      <p:sp>
        <p:nvSpPr>
          <p:cNvPr id="7173" name="Text Box 11"/>
          <p:cNvSpPr txBox="1">
            <a:spLocks noChangeArrowheads="1"/>
          </p:cNvSpPr>
          <p:nvPr/>
        </p:nvSpPr>
        <p:spPr bwMode="auto">
          <a:xfrm>
            <a:off x="4419600" y="1828800"/>
            <a:ext cx="4191000" cy="3970318"/>
          </a:xfrm>
          <a:prstGeom prst="rect">
            <a:avLst/>
          </a:prstGeom>
          <a:noFill/>
          <a:ln w="9525">
            <a:noFill/>
            <a:miter lim="800000"/>
            <a:headEnd/>
            <a:tailEnd/>
          </a:ln>
        </p:spPr>
        <p:txBody>
          <a:bodyPr>
            <a:spAutoFit/>
          </a:bodyPr>
          <a:lstStyle/>
          <a:p>
            <a:pPr>
              <a:buFontTx/>
              <a:buChar char="•"/>
            </a:pPr>
            <a:r>
              <a:rPr lang="en-US" dirty="0"/>
              <a:t> </a:t>
            </a:r>
            <a:r>
              <a:rPr lang="en-US" dirty="0" err="1" smtClean="0"/>
              <a:t>Es</a:t>
            </a:r>
            <a:r>
              <a:rPr lang="en-US" dirty="0" smtClean="0"/>
              <a:t> la f</a:t>
            </a:r>
            <a:r>
              <a:rPr lang="es-PR" dirty="0" smtClean="0"/>
              <a:t>rase que reemplaza términos mas populares como "</a:t>
            </a:r>
            <a:r>
              <a:rPr lang="es-PR" dirty="0" err="1" smtClean="0">
                <a:hlinkClick r:id="rId3" tooltip="Texting while driving"/>
              </a:rPr>
              <a:t>textear</a:t>
            </a:r>
            <a:r>
              <a:rPr lang="es-PR" dirty="0" smtClean="0">
                <a:hlinkClick r:id="rId3" tooltip="Texting while driving"/>
              </a:rPr>
              <a:t> mientras conduce</a:t>
            </a:r>
            <a:r>
              <a:rPr lang="es-PR" dirty="0" smtClean="0"/>
              <a:t>" y “</a:t>
            </a:r>
            <a:r>
              <a:rPr lang="es-PR" u="sng" dirty="0" smtClean="0">
                <a:solidFill>
                  <a:srgbClr val="0033CC"/>
                </a:solidFill>
              </a:rPr>
              <a:t>hablando mientras conduce</a:t>
            </a:r>
            <a:r>
              <a:rPr lang="es-PR" dirty="0" smtClean="0"/>
              <a:t>.”</a:t>
            </a:r>
          </a:p>
          <a:p>
            <a:pPr>
              <a:buFontTx/>
              <a:buChar char="•"/>
            </a:pPr>
            <a:endParaRPr lang="es-PR" dirty="0" smtClean="0"/>
          </a:p>
          <a:p>
            <a:pPr>
              <a:buFontTx/>
              <a:buChar char="•"/>
            </a:pPr>
            <a:r>
              <a:rPr lang="es-PR" dirty="0" smtClean="0"/>
              <a:t> Ocurre cuando el conductor enfoca su mente en algo mas que </a:t>
            </a:r>
            <a:r>
              <a:rPr lang="es-PR" u="sng" dirty="0" smtClean="0">
                <a:solidFill>
                  <a:srgbClr val="0033CC"/>
                </a:solidFill>
              </a:rPr>
              <a:t>conducir</a:t>
            </a:r>
            <a:r>
              <a:rPr lang="es-PR" dirty="0" smtClean="0"/>
              <a:t>.</a:t>
            </a:r>
          </a:p>
          <a:p>
            <a:pPr>
              <a:buFontTx/>
              <a:buChar char="•"/>
            </a:pPr>
            <a:endParaRPr lang="es-PR" dirty="0" smtClean="0"/>
          </a:p>
          <a:p>
            <a:pPr>
              <a:buFontTx/>
              <a:buChar char="•"/>
            </a:pPr>
            <a:r>
              <a:rPr lang="es-PR" dirty="0" smtClean="0"/>
              <a:t>  El conducir se convierte en algo menos importante </a:t>
            </a:r>
            <a:r>
              <a:rPr lang="es-PR" dirty="0"/>
              <a:t>en comparación </a:t>
            </a:r>
            <a:r>
              <a:rPr lang="es-PR" dirty="0" smtClean="0"/>
              <a:t>a otra actividad que este ocurriendo dentro del vehículo, camión o motocicleta mientras el </a:t>
            </a:r>
            <a:r>
              <a:rPr lang="es-PR" u="sng" dirty="0" err="1" smtClean="0">
                <a:solidFill>
                  <a:srgbClr val="0033CC"/>
                </a:solidFill>
              </a:rPr>
              <a:t>vehiculo</a:t>
            </a:r>
            <a:r>
              <a:rPr lang="es-PR" dirty="0" smtClean="0"/>
              <a:t> esta en movimiento.</a:t>
            </a:r>
            <a:endParaRPr lang="es-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body" idx="1"/>
          </p:nvPr>
        </p:nvSpPr>
        <p:spPr/>
        <p:txBody>
          <a:bodyPr/>
          <a:lstStyle/>
          <a:p>
            <a:pPr>
              <a:buFont typeface="Arial" pitchFamily="34" charset="0"/>
              <a:buNone/>
            </a:pPr>
            <a:r>
              <a:rPr lang="en-US" smtClean="0"/>
              <a:t> </a:t>
            </a:r>
          </a:p>
        </p:txBody>
      </p:sp>
      <p:sp>
        <p:nvSpPr>
          <p:cNvPr id="8195" name="TextBox 3"/>
          <p:cNvSpPr>
            <a:spLocks noGrp="1" noChangeArrowheads="1"/>
          </p:cNvSpPr>
          <p:nvPr>
            <p:ph type="title"/>
          </p:nvPr>
        </p:nvSpPr>
        <p:spPr>
          <a:xfrm>
            <a:off x="0" y="198438"/>
            <a:ext cx="9144000" cy="639762"/>
          </a:xfrm>
          <a:solidFill>
            <a:srgbClr val="F5D201"/>
          </a:solidFill>
        </p:spPr>
        <p:txBody>
          <a:bodyPr/>
          <a:lstStyle/>
          <a:p>
            <a:pPr eaLnBrk="1" hangingPunct="1"/>
            <a:r>
              <a:rPr lang="es-PR" sz="3200" b="1" i="1" dirty="0" smtClean="0"/>
              <a:t>Alianza de Georgia en Contra de los Impactos</a:t>
            </a:r>
          </a:p>
        </p:txBody>
      </p:sp>
      <p:sp>
        <p:nvSpPr>
          <p:cNvPr id="8196" name="Text Box 5"/>
          <p:cNvSpPr txBox="1">
            <a:spLocks noChangeArrowheads="1"/>
          </p:cNvSpPr>
          <p:nvPr/>
        </p:nvSpPr>
        <p:spPr bwMode="auto">
          <a:xfrm>
            <a:off x="457200" y="1524000"/>
            <a:ext cx="6934200" cy="523220"/>
          </a:xfrm>
          <a:prstGeom prst="rect">
            <a:avLst/>
          </a:prstGeom>
          <a:noFill/>
          <a:ln w="9525">
            <a:noFill/>
            <a:miter lim="800000"/>
            <a:headEnd/>
            <a:tailEnd/>
          </a:ln>
        </p:spPr>
        <p:txBody>
          <a:bodyPr>
            <a:spAutoFit/>
          </a:bodyPr>
          <a:lstStyle/>
          <a:p>
            <a:pPr>
              <a:spcBef>
                <a:spcPct val="50000"/>
              </a:spcBef>
            </a:pPr>
            <a:r>
              <a:rPr lang="es-PR" sz="2800" b="1" i="1" dirty="0" smtClean="0">
                <a:latin typeface="Calibri" pitchFamily="34" charset="0"/>
              </a:rPr>
              <a:t>Las Tres Formas Principales de Distracción</a:t>
            </a:r>
            <a:r>
              <a:rPr lang="en-US" sz="2800" b="1" i="1" dirty="0" smtClean="0">
                <a:latin typeface="Calibri" pitchFamily="34" charset="0"/>
              </a:rPr>
              <a:t>:</a:t>
            </a:r>
            <a:endParaRPr lang="en-US" sz="2800" b="1" i="1" dirty="0">
              <a:latin typeface="Calibri" pitchFamily="34" charset="0"/>
            </a:endParaRPr>
          </a:p>
        </p:txBody>
      </p:sp>
      <p:sp>
        <p:nvSpPr>
          <p:cNvPr id="8197" name="Text Box 6"/>
          <p:cNvSpPr txBox="1">
            <a:spLocks noChangeArrowheads="1"/>
          </p:cNvSpPr>
          <p:nvPr/>
        </p:nvSpPr>
        <p:spPr bwMode="auto">
          <a:xfrm>
            <a:off x="838200" y="2362200"/>
            <a:ext cx="7315200" cy="2308324"/>
          </a:xfrm>
          <a:prstGeom prst="rect">
            <a:avLst/>
          </a:prstGeom>
          <a:noFill/>
          <a:ln w="9525">
            <a:noFill/>
            <a:miter lim="800000"/>
            <a:headEnd/>
            <a:tailEnd/>
          </a:ln>
        </p:spPr>
        <p:txBody>
          <a:bodyPr wrap="square">
            <a:spAutoFit/>
          </a:bodyPr>
          <a:lstStyle/>
          <a:p>
            <a:pPr>
              <a:buFontTx/>
              <a:buChar char="•"/>
            </a:pPr>
            <a:r>
              <a:rPr lang="en-US" sz="2400" b="1" i="1" dirty="0" smtClean="0">
                <a:latin typeface="Calibri" pitchFamily="34" charset="0"/>
              </a:rPr>
              <a:t> </a:t>
            </a:r>
            <a:r>
              <a:rPr lang="es-PR" sz="2400" b="1" i="1" dirty="0" smtClean="0">
                <a:latin typeface="Calibri" pitchFamily="34" charset="0"/>
              </a:rPr>
              <a:t>Visual – no mirar o </a:t>
            </a:r>
            <a:r>
              <a:rPr lang="es-PR" sz="2400" b="1" i="1" dirty="0">
                <a:latin typeface="Calibri" pitchFamily="34" charset="0"/>
              </a:rPr>
              <a:t>prestar atención </a:t>
            </a:r>
            <a:r>
              <a:rPr lang="es-PR" sz="2400" b="1" i="1" dirty="0" smtClean="0">
                <a:latin typeface="Calibri" pitchFamily="34" charset="0"/>
              </a:rPr>
              <a:t>a la carretera</a:t>
            </a:r>
          </a:p>
          <a:p>
            <a:pPr>
              <a:buFontTx/>
              <a:buChar char="•"/>
            </a:pPr>
            <a:endParaRPr lang="es-PR" sz="2400" b="1" i="1" dirty="0" smtClean="0">
              <a:latin typeface="Calibri" pitchFamily="34" charset="0"/>
            </a:endParaRPr>
          </a:p>
          <a:p>
            <a:pPr>
              <a:buFontTx/>
              <a:buChar char="•"/>
            </a:pPr>
            <a:r>
              <a:rPr lang="es-PR" sz="2400" b="1" i="1" dirty="0" smtClean="0">
                <a:latin typeface="Calibri" pitchFamily="34" charset="0"/>
              </a:rPr>
              <a:t> Manual – quitar sus manos del guía</a:t>
            </a:r>
          </a:p>
          <a:p>
            <a:pPr>
              <a:buFontTx/>
              <a:buChar char="•"/>
            </a:pPr>
            <a:endParaRPr lang="es-PR" sz="2400" b="1" i="1" dirty="0" smtClean="0">
              <a:latin typeface="Calibri" pitchFamily="34" charset="0"/>
            </a:endParaRPr>
          </a:p>
          <a:p>
            <a:pPr>
              <a:buFontTx/>
              <a:buChar char="•"/>
            </a:pPr>
            <a:r>
              <a:rPr lang="es-PR" sz="2400" b="1" i="1" dirty="0" smtClean="0">
                <a:latin typeface="Calibri" pitchFamily="34" charset="0"/>
              </a:rPr>
              <a:t> Cognitivo – perder la concentración mental de lo que se esta haciendo</a:t>
            </a:r>
            <a:endParaRPr lang="es-PR" sz="2400" b="1" i="1" dirty="0">
              <a:latin typeface="Calibri" pitchFamily="34" charset="0"/>
            </a:endParaRPr>
          </a:p>
        </p:txBody>
      </p:sp>
      <p:sp>
        <p:nvSpPr>
          <p:cNvPr id="8198" name="Text Box 8"/>
          <p:cNvSpPr txBox="1">
            <a:spLocks noChangeArrowheads="1"/>
          </p:cNvSpPr>
          <p:nvPr/>
        </p:nvSpPr>
        <p:spPr bwMode="auto">
          <a:xfrm>
            <a:off x="457200" y="4724400"/>
            <a:ext cx="7924800" cy="1261884"/>
          </a:xfrm>
          <a:prstGeom prst="rect">
            <a:avLst/>
          </a:prstGeom>
          <a:noFill/>
          <a:ln w="9525">
            <a:noFill/>
            <a:miter lim="800000"/>
            <a:headEnd/>
            <a:tailEnd/>
          </a:ln>
        </p:spPr>
        <p:txBody>
          <a:bodyPr wrap="square">
            <a:spAutoFit/>
          </a:bodyPr>
          <a:lstStyle/>
          <a:p>
            <a:pPr>
              <a:spcBef>
                <a:spcPct val="50000"/>
              </a:spcBef>
            </a:pPr>
            <a:r>
              <a:rPr lang="es-PR" sz="2400" b="1" i="1" dirty="0" smtClean="0">
                <a:latin typeface="Calibri" pitchFamily="34" charset="0"/>
              </a:rPr>
              <a:t>El hablar en teléfonos celulares o </a:t>
            </a:r>
            <a:r>
              <a:rPr lang="es-PR" sz="2400" b="1" i="1" dirty="0" err="1" smtClean="0">
                <a:latin typeface="Calibri" pitchFamily="34" charset="0"/>
              </a:rPr>
              <a:t>textear</a:t>
            </a:r>
            <a:r>
              <a:rPr lang="es-PR" sz="2400" b="1" i="1" dirty="0" smtClean="0">
                <a:latin typeface="Calibri" pitchFamily="34" charset="0"/>
              </a:rPr>
              <a:t> mientras conduce un </a:t>
            </a:r>
            <a:r>
              <a:rPr lang="es-PR" sz="2400" b="1" i="1" dirty="0" err="1" smtClean="0">
                <a:latin typeface="Calibri" pitchFamily="34" charset="0"/>
              </a:rPr>
              <a:t>vehiculo</a:t>
            </a:r>
            <a:r>
              <a:rPr lang="es-PR" sz="2400" b="1" i="1" dirty="0" smtClean="0">
                <a:latin typeface="Calibri" pitchFamily="34" charset="0"/>
              </a:rPr>
              <a:t> causan distracción.  La falta de atención al conducir es la </a:t>
            </a:r>
            <a:r>
              <a:rPr lang="es-PR" sz="2800" b="1" i="1" u="sng" dirty="0" smtClean="0">
                <a:solidFill>
                  <a:srgbClr val="0033CC"/>
                </a:solidFill>
                <a:latin typeface="Calibri" pitchFamily="34" charset="0"/>
              </a:rPr>
              <a:t>causa mayor de accidentes</a:t>
            </a:r>
            <a:r>
              <a:rPr lang="en-US" sz="2800" b="1" i="1" dirty="0" smtClean="0">
                <a:solidFill>
                  <a:srgbClr val="0033CC"/>
                </a:solidFill>
                <a:latin typeface="Calibri" pitchFamily="34" charset="0"/>
              </a:rPr>
              <a:t>.</a:t>
            </a:r>
            <a:endParaRPr lang="en-US" sz="2800" b="1" i="1" dirty="0">
              <a:solidFill>
                <a:srgbClr val="0033CC"/>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3578</TotalTime>
  <Words>1830</Words>
  <Application>Microsoft Office PowerPoint</Application>
  <PresentationFormat>On-screen Show (4:3)</PresentationFormat>
  <Paragraphs>171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Acto de Manos Caidas por la Seguridad en las Zonas de Trabajo en las Carreteras</vt:lpstr>
      <vt:lpstr>PowerPoint Presentation</vt:lpstr>
      <vt:lpstr>Alianza de Georgia en Contra de los Impactos</vt:lpstr>
      <vt:lpstr>PowerPoint Presentation</vt:lpstr>
      <vt:lpstr>PowerPoint Presentation</vt:lpstr>
      <vt:lpstr>PowerPoint Presentation</vt:lpstr>
      <vt:lpstr>Alianza de Georgia en Contra de los Impactos</vt:lpstr>
      <vt:lpstr>Alianza de Georgia en Contra de los Impactos</vt:lpstr>
      <vt:lpstr>Alianza de Georgia en Contra de los Impactos</vt:lpstr>
      <vt:lpstr>Alianza de Georgia en Contra de los Impactos</vt:lpstr>
      <vt:lpstr>PowerPoint Presentation</vt:lpstr>
      <vt:lpstr>Alianza de Georgia en Contra de los Impactos </vt:lpstr>
      <vt:lpstr>Alianza de Georgia en Contra de los Impactos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Datos de la Zona de Trabajo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Highway Work Zone Safety Stand Down November 4, 2009</dc:title>
  <dc:creator>Anita</dc:creator>
  <cp:lastModifiedBy>Velez, Marilyn - OSHA</cp:lastModifiedBy>
  <cp:revision>217</cp:revision>
  <cp:lastPrinted>2013-11-20T18:42:05Z</cp:lastPrinted>
  <dcterms:created xsi:type="dcterms:W3CDTF">2009-09-09T02:23:13Z</dcterms:created>
  <dcterms:modified xsi:type="dcterms:W3CDTF">2018-02-08T20:19:47Z</dcterms:modified>
</cp:coreProperties>
</file>