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8" r:id="rId2"/>
    <p:sldId id="262" r:id="rId3"/>
    <p:sldId id="295" r:id="rId4"/>
    <p:sldId id="279" r:id="rId5"/>
    <p:sldId id="296" r:id="rId6"/>
    <p:sldId id="297" r:id="rId7"/>
    <p:sldId id="277" r:id="rId8"/>
    <p:sldId id="276" r:id="rId9"/>
    <p:sldId id="278" r:id="rId10"/>
    <p:sldId id="281" r:id="rId11"/>
    <p:sldId id="284" r:id="rId12"/>
    <p:sldId id="280" r:id="rId13"/>
    <p:sldId id="282" r:id="rId14"/>
    <p:sldId id="263" r:id="rId15"/>
    <p:sldId id="283" r:id="rId16"/>
    <p:sldId id="294" r:id="rId17"/>
    <p:sldId id="299" r:id="rId18"/>
    <p:sldId id="300" r:id="rId19"/>
    <p:sldId id="285" r:id="rId20"/>
    <p:sldId id="288" r:id="rId21"/>
    <p:sldId id="287" r:id="rId22"/>
    <p:sldId id="291" r:id="rId23"/>
    <p:sldId id="290" r:id="rId24"/>
    <p:sldId id="292" r:id="rId2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D201"/>
    <a:srgbClr val="FEE134"/>
    <a:srgbClr val="FEDD16"/>
    <a:srgbClr val="CC9900"/>
    <a:srgbClr val="6ABBD4"/>
    <a:srgbClr val="A50021"/>
    <a:srgbClr val="990033"/>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92" autoAdjust="0"/>
    <p:restoredTop sz="94728" autoAdjust="0"/>
  </p:normalViewPr>
  <p:slideViewPr>
    <p:cSldViewPr>
      <p:cViewPr>
        <p:scale>
          <a:sx n="100" d="100"/>
          <a:sy n="100" d="100"/>
        </p:scale>
        <p:origin x="-456" y="7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Sheet1!$B$1</c:f>
              <c:strCache>
                <c:ptCount val="1"/>
                <c:pt idx="0">
                  <c:v>Number of Fatalities on Georgia's Roadways</c:v>
                </c:pt>
              </c:strCache>
            </c:strRef>
          </c:tx>
          <c:invertIfNegative val="0"/>
          <c:cat>
            <c:strRef>
              <c:f>Sheet1!$A$2:$A$5</c:f>
              <c:strCache>
                <c:ptCount val="3"/>
                <c:pt idx="0">
                  <c:v>CY 2014</c:v>
                </c:pt>
                <c:pt idx="1">
                  <c:v>CY 2015</c:v>
                </c:pt>
                <c:pt idx="2">
                  <c:v>CY 2016</c:v>
                </c:pt>
              </c:strCache>
            </c:strRef>
          </c:cat>
          <c:val>
            <c:numRef>
              <c:f>Sheet1!$B$2:$B$5</c:f>
              <c:numCache>
                <c:formatCode>General</c:formatCode>
                <c:ptCount val="3"/>
                <c:pt idx="0">
                  <c:v>1170</c:v>
                </c:pt>
                <c:pt idx="1">
                  <c:v>1432</c:v>
                </c:pt>
                <c:pt idx="2">
                  <c:v>1536</c:v>
                </c:pt>
              </c:numCache>
            </c:numRef>
          </c:val>
        </c:ser>
        <c:ser>
          <c:idx val="1"/>
          <c:order val="1"/>
          <c:tx>
            <c:strRef>
              <c:f>Sheet1!$C$1</c:f>
              <c:strCache>
                <c:ptCount val="1"/>
                <c:pt idx="0">
                  <c:v>Series 2</c:v>
                </c:pt>
              </c:strCache>
            </c:strRef>
          </c:tx>
          <c:invertIfNegative val="0"/>
          <c:cat>
            <c:strRef>
              <c:f>Sheet1!$A$2:$A$5</c:f>
              <c:strCache>
                <c:ptCount val="3"/>
                <c:pt idx="0">
                  <c:v>CY 2014</c:v>
                </c:pt>
                <c:pt idx="1">
                  <c:v>CY 2015</c:v>
                </c:pt>
                <c:pt idx="2">
                  <c:v>CY 2016</c:v>
                </c:pt>
              </c:strCache>
            </c:strRef>
          </c:cat>
          <c:val>
            <c:numRef>
              <c:f>Sheet1!$C$2:$C$5</c:f>
            </c:numRef>
          </c:val>
        </c:ser>
        <c:ser>
          <c:idx val="2"/>
          <c:order val="2"/>
          <c:tx>
            <c:strRef>
              <c:f>Sheet1!$D$1</c:f>
              <c:strCache>
                <c:ptCount val="1"/>
                <c:pt idx="0">
                  <c:v>Series 3</c:v>
                </c:pt>
              </c:strCache>
            </c:strRef>
          </c:tx>
          <c:invertIfNegative val="0"/>
          <c:cat>
            <c:strRef>
              <c:f>Sheet1!$A$2:$A$5</c:f>
              <c:strCache>
                <c:ptCount val="3"/>
                <c:pt idx="0">
                  <c:v>CY 2014</c:v>
                </c:pt>
                <c:pt idx="1">
                  <c:v>CY 2015</c:v>
                </c:pt>
                <c:pt idx="2">
                  <c:v>CY 2016</c:v>
                </c:pt>
              </c:strCache>
            </c:strRef>
          </c:cat>
          <c:val>
            <c:numRef>
              <c:f>Sheet1!$D$2:$D$5</c:f>
            </c:numRef>
          </c:val>
        </c:ser>
        <c:dLbls>
          <c:showLegendKey val="0"/>
          <c:showVal val="0"/>
          <c:showCatName val="0"/>
          <c:showSerName val="0"/>
          <c:showPercent val="0"/>
          <c:showBubbleSize val="0"/>
        </c:dLbls>
        <c:gapWidth val="150"/>
        <c:axId val="88257280"/>
        <c:axId val="88258816"/>
      </c:barChart>
      <c:catAx>
        <c:axId val="88257280"/>
        <c:scaling>
          <c:orientation val="minMax"/>
        </c:scaling>
        <c:delete val="0"/>
        <c:axPos val="b"/>
        <c:numFmt formatCode="General" sourceLinked="1"/>
        <c:majorTickMark val="out"/>
        <c:minorTickMark val="none"/>
        <c:tickLblPos val="nextTo"/>
        <c:crossAx val="88258816"/>
        <c:crosses val="autoZero"/>
        <c:auto val="1"/>
        <c:lblAlgn val="ctr"/>
        <c:lblOffset val="100"/>
        <c:noMultiLvlLbl val="0"/>
      </c:catAx>
      <c:valAx>
        <c:axId val="88258816"/>
        <c:scaling>
          <c:orientation val="minMax"/>
        </c:scaling>
        <c:delete val="0"/>
        <c:axPos val="l"/>
        <c:majorGridlines/>
        <c:numFmt formatCode="General" sourceLinked="1"/>
        <c:majorTickMark val="out"/>
        <c:minorTickMark val="none"/>
        <c:tickLblPos val="nextTo"/>
        <c:crossAx val="8825728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38475" cy="465138"/>
          </a:xfrm>
          <a:prstGeom prst="rect">
            <a:avLst/>
          </a:prstGeom>
          <a:noFill/>
          <a:ln>
            <a:noFill/>
          </a:ln>
          <a:extLst/>
        </p:spPr>
        <p:txBody>
          <a:bodyPr vert="horz" wrap="square" lIns="93168" tIns="46584" rIns="93168" bIns="46584" numCol="1" anchor="t" anchorCtr="0" compatLnSpc="1">
            <a:prstTxWarp prst="textNoShape">
              <a:avLst/>
            </a:prstTxWarp>
          </a:bodyPr>
          <a:lstStyle>
            <a:lvl1pPr defTabSz="931956" eaLnBrk="0" hangingPunct="0">
              <a:defRPr sz="1200">
                <a:latin typeface="Arial" charset="0"/>
                <a:cs typeface="Arial" charset="0"/>
              </a:defRPr>
            </a:lvl1pPr>
          </a:lstStyle>
          <a:p>
            <a:pPr>
              <a:defRPr/>
            </a:pPr>
            <a:endParaRPr lang="en-US"/>
          </a:p>
        </p:txBody>
      </p:sp>
      <p:sp>
        <p:nvSpPr>
          <p:cNvPr id="25603" name="Rectangle 3"/>
          <p:cNvSpPr>
            <a:spLocks noGrp="1" noChangeArrowheads="1"/>
          </p:cNvSpPr>
          <p:nvPr>
            <p:ph type="dt" sz="quarter" idx="1"/>
          </p:nvPr>
        </p:nvSpPr>
        <p:spPr bwMode="auto">
          <a:xfrm>
            <a:off x="3970338" y="0"/>
            <a:ext cx="3038475" cy="465138"/>
          </a:xfrm>
          <a:prstGeom prst="rect">
            <a:avLst/>
          </a:prstGeom>
          <a:noFill/>
          <a:ln>
            <a:noFill/>
          </a:ln>
          <a:extLst/>
        </p:spPr>
        <p:txBody>
          <a:bodyPr vert="horz" wrap="square" lIns="93168" tIns="46584" rIns="93168" bIns="46584" numCol="1" anchor="t" anchorCtr="0" compatLnSpc="1">
            <a:prstTxWarp prst="textNoShape">
              <a:avLst/>
            </a:prstTxWarp>
          </a:bodyPr>
          <a:lstStyle>
            <a:lvl1pPr algn="r" defTabSz="931956" eaLnBrk="0" hangingPunct="0">
              <a:defRPr sz="1200">
                <a:latin typeface="Arial" charset="0"/>
                <a:cs typeface="Arial" charset="0"/>
              </a:defRPr>
            </a:lvl1pPr>
          </a:lstStyle>
          <a:p>
            <a:pPr>
              <a:defRPr/>
            </a:pPr>
            <a:fld id="{59C15D51-E6CC-446F-B25C-8E1F80960496}" type="datetimeFigureOut">
              <a:rPr lang="en-US"/>
              <a:pPr>
                <a:defRPr/>
              </a:pPr>
              <a:t>2/8/2018</a:t>
            </a:fld>
            <a:endParaRPr lang="en-US"/>
          </a:p>
        </p:txBody>
      </p:sp>
      <p:sp>
        <p:nvSpPr>
          <p:cNvPr id="25604" name="Rectangle 4"/>
          <p:cNvSpPr>
            <a:spLocks noGrp="1" noChangeArrowheads="1"/>
          </p:cNvSpPr>
          <p:nvPr>
            <p:ph type="ftr" sz="quarter" idx="2"/>
          </p:nvPr>
        </p:nvSpPr>
        <p:spPr bwMode="auto">
          <a:xfrm>
            <a:off x="0" y="8829675"/>
            <a:ext cx="3038475" cy="465138"/>
          </a:xfrm>
          <a:prstGeom prst="rect">
            <a:avLst/>
          </a:prstGeom>
          <a:noFill/>
          <a:ln>
            <a:noFill/>
          </a:ln>
          <a:extLst/>
        </p:spPr>
        <p:txBody>
          <a:bodyPr vert="horz" wrap="square" lIns="93168" tIns="46584" rIns="93168" bIns="46584" numCol="1" anchor="b" anchorCtr="0" compatLnSpc="1">
            <a:prstTxWarp prst="textNoShape">
              <a:avLst/>
            </a:prstTxWarp>
          </a:bodyPr>
          <a:lstStyle>
            <a:lvl1pPr defTabSz="931956" eaLnBrk="0" hangingPunct="0">
              <a:defRPr sz="1200">
                <a:latin typeface="Arial" charset="0"/>
                <a:cs typeface="Arial" charset="0"/>
              </a:defRPr>
            </a:lvl1pPr>
          </a:lstStyle>
          <a:p>
            <a:pPr>
              <a:defRPr/>
            </a:pPr>
            <a:endParaRPr lang="en-US"/>
          </a:p>
        </p:txBody>
      </p:sp>
      <p:sp>
        <p:nvSpPr>
          <p:cNvPr id="25605" name="Rectangle 5"/>
          <p:cNvSpPr>
            <a:spLocks noGrp="1" noChangeArrowheads="1"/>
          </p:cNvSpPr>
          <p:nvPr>
            <p:ph type="sldNum" sz="quarter" idx="3"/>
          </p:nvPr>
        </p:nvSpPr>
        <p:spPr bwMode="auto">
          <a:xfrm>
            <a:off x="3970338" y="8829675"/>
            <a:ext cx="3038475" cy="465138"/>
          </a:xfrm>
          <a:prstGeom prst="rect">
            <a:avLst/>
          </a:prstGeom>
          <a:noFill/>
          <a:ln>
            <a:noFill/>
          </a:ln>
          <a:extLst/>
        </p:spPr>
        <p:txBody>
          <a:bodyPr vert="horz" wrap="square" lIns="93168" tIns="46584" rIns="93168" bIns="46584" numCol="1" anchor="b" anchorCtr="0" compatLnSpc="1">
            <a:prstTxWarp prst="textNoShape">
              <a:avLst/>
            </a:prstTxWarp>
          </a:bodyPr>
          <a:lstStyle>
            <a:lvl1pPr algn="r" defTabSz="931956" eaLnBrk="0" hangingPunct="0">
              <a:defRPr sz="1200">
                <a:latin typeface="Arial" charset="0"/>
                <a:cs typeface="Arial" charset="0"/>
              </a:defRPr>
            </a:lvl1pPr>
          </a:lstStyle>
          <a:p>
            <a:pPr>
              <a:defRPr/>
            </a:pPr>
            <a:fld id="{1AA0C09B-870D-4ACA-AFCA-704383247596}" type="slidenum">
              <a:rPr lang="en-US"/>
              <a:pPr>
                <a:defRPr/>
              </a:pPr>
              <a:t>‹#›</a:t>
            </a:fld>
            <a:endParaRPr lang="en-US"/>
          </a:p>
        </p:txBody>
      </p:sp>
    </p:spTree>
    <p:extLst>
      <p:ext uri="{BB962C8B-B14F-4D97-AF65-F5344CB8AC3E}">
        <p14:creationId xmlns:p14="http://schemas.microsoft.com/office/powerpoint/2010/main" val="1011087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63C6AC2-1C12-4D48-BA1A-D8936496DAF6}" type="datetimeFigureOut">
              <a:rPr lang="en-US" smtClean="0"/>
              <a:t>2/8/2018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99AA458A-6368-4158-9037-7E8E70756694}" type="slidenum">
              <a:rPr lang="en-US" smtClean="0"/>
              <a:t>‹#›</a:t>
            </a:fld>
            <a:endParaRPr lang="en-US"/>
          </a:p>
        </p:txBody>
      </p:sp>
    </p:spTree>
    <p:extLst>
      <p:ext uri="{BB962C8B-B14F-4D97-AF65-F5344CB8AC3E}">
        <p14:creationId xmlns:p14="http://schemas.microsoft.com/office/powerpoint/2010/main" val="3177474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Lamar Advertising donated this billboard to the Georgia</a:t>
            </a:r>
            <a:r>
              <a:rPr lang="en-US" baseline="0" dirty="0" smtClean="0"/>
              <a:t> Struck-by Alliance. It can be seen throughout Georgia in the following cities: Rome, Atlanta, Savannah, Augusta, Brunswick and Macon. </a:t>
            </a:r>
            <a:endParaRPr lang="en-US" dirty="0"/>
          </a:p>
        </p:txBody>
      </p:sp>
      <p:sp>
        <p:nvSpPr>
          <p:cNvPr id="4" name="Slide Number Placeholder 3"/>
          <p:cNvSpPr>
            <a:spLocks noGrp="1"/>
          </p:cNvSpPr>
          <p:nvPr>
            <p:ph type="sldNum" sz="quarter" idx="10"/>
          </p:nvPr>
        </p:nvSpPr>
        <p:spPr/>
        <p:txBody>
          <a:bodyPr/>
          <a:lstStyle/>
          <a:p>
            <a:fld id="{99AA458A-6368-4158-9037-7E8E70756694}" type="slidenum">
              <a:rPr lang="en-US" smtClean="0"/>
              <a:t>5</a:t>
            </a:fld>
            <a:endParaRPr lang="en-US"/>
          </a:p>
        </p:txBody>
      </p:sp>
    </p:spTree>
    <p:extLst>
      <p:ext uri="{BB962C8B-B14F-4D97-AF65-F5344CB8AC3E}">
        <p14:creationId xmlns:p14="http://schemas.microsoft.com/office/powerpoint/2010/main" val="3207890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Lamar Advertising donated this billboard to the Georgia</a:t>
            </a:r>
            <a:r>
              <a:rPr lang="en-US" baseline="0" dirty="0" smtClean="0"/>
              <a:t> Struck-by Alliance. It can be seen throughout Georgia in the following cities: Rome, Atlanta, Savannah, Augusta, Brunswick and Macon. </a:t>
            </a:r>
            <a:endParaRPr lang="en-US" dirty="0" smtClean="0"/>
          </a:p>
          <a:p>
            <a:endParaRPr lang="en-US" dirty="0"/>
          </a:p>
        </p:txBody>
      </p:sp>
      <p:sp>
        <p:nvSpPr>
          <p:cNvPr id="4" name="Slide Number Placeholder 3"/>
          <p:cNvSpPr>
            <a:spLocks noGrp="1"/>
          </p:cNvSpPr>
          <p:nvPr>
            <p:ph type="sldNum" sz="quarter" idx="10"/>
          </p:nvPr>
        </p:nvSpPr>
        <p:spPr/>
        <p:txBody>
          <a:bodyPr/>
          <a:lstStyle/>
          <a:p>
            <a:fld id="{99AA458A-6368-4158-9037-7E8E70756694}" type="slidenum">
              <a:rPr lang="en-US" smtClean="0"/>
              <a:t>6</a:t>
            </a:fld>
            <a:endParaRPr lang="en-US"/>
          </a:p>
        </p:txBody>
      </p:sp>
    </p:spTree>
    <p:extLst>
      <p:ext uri="{BB962C8B-B14F-4D97-AF65-F5344CB8AC3E}">
        <p14:creationId xmlns:p14="http://schemas.microsoft.com/office/powerpoint/2010/main" val="3521223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Doug Turnbull’s advice for drivers on I-285: “With this fact in mind, drive with even more awareness on I-285. Think twice before trying to squeeze between two tractor trailers, as you move to exit at the last second. Read the signs and obey the speed limits on those sharp transition ramps on the south side Perimeter. And, please, don’t stray your eyes to your smart device. With all of the aforementioned variables swirling around I-285, you just cannot afford to miss one. That could be the difference in life and death.” Doug Turnbull is the PM drive airborne anchor for Triple Team Traffic on News 95-5 FM and AM-750 WSB and writes how own traffic blog on wsbradio.com.</a:t>
            </a:r>
          </a:p>
          <a:p>
            <a:endParaRPr lang="en-US" dirty="0" smtClean="0">
              <a:effectLst/>
            </a:endParaRPr>
          </a:p>
          <a:p>
            <a:r>
              <a:rPr lang="en-US" dirty="0" smtClean="0">
                <a:effectLst/>
              </a:rPr>
              <a:t>Number of fatalities on Georgia’s Roadways:</a:t>
            </a:r>
          </a:p>
          <a:p>
            <a:endParaRPr lang="en-US" dirty="0" smtClean="0">
              <a:effectLst/>
            </a:endParaRPr>
          </a:p>
          <a:p>
            <a:r>
              <a:rPr lang="en-US" dirty="0" smtClean="0">
                <a:effectLst/>
              </a:rPr>
              <a:t>CY 2014:</a:t>
            </a:r>
            <a:r>
              <a:rPr lang="en-US" baseline="0" dirty="0" smtClean="0">
                <a:effectLst/>
              </a:rPr>
              <a:t> 1,170 fatalities</a:t>
            </a:r>
          </a:p>
          <a:p>
            <a:r>
              <a:rPr lang="en-US" baseline="0" dirty="0" smtClean="0">
                <a:effectLst/>
              </a:rPr>
              <a:t>CY 2015: 1,432 fatalities</a:t>
            </a:r>
          </a:p>
          <a:p>
            <a:r>
              <a:rPr lang="en-US" baseline="0" dirty="0" smtClean="0">
                <a:effectLst/>
              </a:rPr>
              <a:t>CY 2016: 1,536 fatalities</a:t>
            </a:r>
            <a:endParaRPr lang="en-US" dirty="0" smtClean="0">
              <a:effectLst/>
            </a:endParaRPr>
          </a:p>
          <a:p>
            <a:endParaRPr lang="en-US" dirty="0" smtClean="0">
              <a:effectLst/>
            </a:endParaRPr>
          </a:p>
          <a:p>
            <a:r>
              <a:rPr lang="en-US" dirty="0" smtClean="0">
                <a:effectLst/>
              </a:rPr>
              <a:t>Traffic Fatalities in Georgia provided by GDOT: http://www.dot.ga.gov/DS/SafetyOperation/DAAA </a:t>
            </a:r>
          </a:p>
          <a:p>
            <a:r>
              <a:rPr lang="en-US" b="1" dirty="0" smtClean="0">
                <a:effectLst/>
              </a:rPr>
              <a:t>Traffic Fatalities Up in Georgia</a:t>
            </a:r>
          </a:p>
          <a:p>
            <a:r>
              <a:rPr lang="en-US" dirty="0" smtClean="0">
                <a:effectLst/>
              </a:rPr>
              <a:t>As of the six-month mark (ending June 30, 2015) there were a total of </a:t>
            </a:r>
            <a:r>
              <a:rPr lang="en-US" b="1" dirty="0" smtClean="0">
                <a:effectLst/>
              </a:rPr>
              <a:t>662 fatalities</a:t>
            </a:r>
            <a:r>
              <a:rPr lang="en-US" dirty="0" smtClean="0">
                <a:effectLst/>
              </a:rPr>
              <a:t> - 114 more than the first half of last year. With an average of over </a:t>
            </a:r>
            <a:r>
              <a:rPr lang="en-US" b="1" dirty="0" smtClean="0">
                <a:effectLst/>
              </a:rPr>
              <a:t>100 deaths</a:t>
            </a:r>
            <a:r>
              <a:rPr lang="en-US" dirty="0" smtClean="0">
                <a:effectLst/>
              </a:rPr>
              <a:t> a month, Georgia is on track for </a:t>
            </a:r>
            <a:r>
              <a:rPr lang="en-US" b="1" dirty="0" smtClean="0">
                <a:effectLst/>
              </a:rPr>
              <a:t>1,200</a:t>
            </a:r>
            <a:r>
              <a:rPr lang="en-US" dirty="0" smtClean="0">
                <a:effectLst/>
              </a:rPr>
              <a:t> or more fatalities in 2015. That would be the first increase in </a:t>
            </a:r>
            <a:r>
              <a:rPr lang="en-US" b="1" dirty="0" smtClean="0">
                <a:effectLst/>
              </a:rPr>
              <a:t>nine years!</a:t>
            </a:r>
          </a:p>
          <a:p>
            <a:endParaRPr lang="en-US" b="1"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49%</a:t>
            </a:r>
            <a:r>
              <a:rPr lang="en-US" dirty="0" smtClean="0">
                <a:effectLst/>
              </a:rPr>
              <a:t> Roadway fatalities in Georgia are single vehicle crashes - hitting a fixed object (tree, culvert, or bridge)</a:t>
            </a: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99AA458A-6368-4158-9037-7E8E70756694}" type="slidenum">
              <a:rPr lang="en-US" smtClean="0"/>
              <a:t>17</a:t>
            </a:fld>
            <a:endParaRPr lang="en-US"/>
          </a:p>
        </p:txBody>
      </p:sp>
    </p:spTree>
    <p:extLst>
      <p:ext uri="{BB962C8B-B14F-4D97-AF65-F5344CB8AC3E}">
        <p14:creationId xmlns:p14="http://schemas.microsoft.com/office/powerpoint/2010/main" val="3970609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Full article: http://www.albanyherald.com/news/russell-r-mcmurry-roadway-deaths-reach-alarming-milestone/article_2f0ef121-00ae-586a-90a4-1cf9bb56d123.html </a:t>
            </a:r>
          </a:p>
          <a:p>
            <a:endParaRPr lang="en-US" dirty="0"/>
          </a:p>
        </p:txBody>
      </p:sp>
      <p:sp>
        <p:nvSpPr>
          <p:cNvPr id="4" name="Slide Number Placeholder 3"/>
          <p:cNvSpPr>
            <a:spLocks noGrp="1"/>
          </p:cNvSpPr>
          <p:nvPr>
            <p:ph type="sldNum" sz="quarter" idx="10"/>
          </p:nvPr>
        </p:nvSpPr>
        <p:spPr/>
        <p:txBody>
          <a:bodyPr/>
          <a:lstStyle/>
          <a:p>
            <a:fld id="{99AA458A-6368-4158-9037-7E8E70756694}" type="slidenum">
              <a:rPr lang="en-US" smtClean="0"/>
              <a:t>18</a:t>
            </a:fld>
            <a:endParaRPr lang="en-US"/>
          </a:p>
        </p:txBody>
      </p:sp>
    </p:spTree>
    <p:extLst>
      <p:ext uri="{BB962C8B-B14F-4D97-AF65-F5344CB8AC3E}">
        <p14:creationId xmlns:p14="http://schemas.microsoft.com/office/powerpoint/2010/main" val="3970609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B513091-5D68-46A2-BE90-859BE8357F39}" type="datetimeFigureOut">
              <a:rPr lang="en-US"/>
              <a:pPr>
                <a:defRPr/>
              </a:pPr>
              <a:t>2/8/2018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0B34AF-BA67-4CCC-94B3-FB2B725D565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05D633-DED7-4358-B343-919EAD4BAC22}" type="datetimeFigureOut">
              <a:rPr lang="en-US"/>
              <a:pPr>
                <a:defRPr/>
              </a:pPr>
              <a:t>2/8/2018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5F1882-3009-47CC-8644-55E6052C0E3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BED2D7-B196-4AC2-951C-B5DA9D8F0C13}" type="datetimeFigureOut">
              <a:rPr lang="en-US"/>
              <a:pPr>
                <a:defRPr/>
              </a:pPr>
              <a:t>2/8/2018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088386-2CD5-47E6-AEAA-DE83F8CE8C5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2C45BD-1AE5-4F5F-A011-6492781F0A18}" type="datetimeFigureOut">
              <a:rPr lang="en-US"/>
              <a:pPr>
                <a:defRPr/>
              </a:pPr>
              <a:t>2/8/2018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F42977-3E49-4DFB-B526-A03F738459A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5A25503-E541-4160-88D0-87B481033EAB}" type="datetimeFigureOut">
              <a:rPr lang="en-US"/>
              <a:pPr>
                <a:defRPr/>
              </a:pPr>
              <a:t>2/8/2018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17B163-3392-4197-8C10-97295C9119D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63E2E00-B4F9-4CE3-A294-16088BDB9946}" type="datetimeFigureOut">
              <a:rPr lang="en-US"/>
              <a:pPr>
                <a:defRPr/>
              </a:pPr>
              <a:t>2/8/2018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6790D9-47B7-478F-8EFC-BCBBAAE7CFB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26A3A49-4076-48F0-81DC-A24CF736B057}" type="datetimeFigureOut">
              <a:rPr lang="en-US"/>
              <a:pPr>
                <a:defRPr/>
              </a:pPr>
              <a:t>2/8/2018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27CACB0-96BD-436B-8816-18AD8977AB9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D447ED7-5B29-415A-A21E-F2063F9B8E75}" type="datetimeFigureOut">
              <a:rPr lang="en-US"/>
              <a:pPr>
                <a:defRPr/>
              </a:pPr>
              <a:t>2/8/2018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A88ECA-7288-4D05-9ED5-867BDFD91C4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C935922-8E7A-49CD-A869-23D69CCD1AF3}" type="datetimeFigureOut">
              <a:rPr lang="en-US"/>
              <a:pPr>
                <a:defRPr/>
              </a:pPr>
              <a:t>2/8/2018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47F8035-028A-4EB8-A2BF-B74B894A4C5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EBFE191-84BE-4D26-BAAC-85EF7A7571DC}" type="datetimeFigureOut">
              <a:rPr lang="en-US"/>
              <a:pPr>
                <a:defRPr/>
              </a:pPr>
              <a:t>2/8/2018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DD2B2F-3E86-42DF-9552-E74E809AE7D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FDCAA1-D1B2-44B6-8CD3-F7F00BBCD9E3}" type="datetimeFigureOut">
              <a:rPr lang="en-US"/>
              <a:pPr>
                <a:defRPr/>
              </a:pPr>
              <a:t>2/8/2018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909CC6-5928-4BC2-8129-4EED1BA3612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DD6880C-38B5-4446-9D5C-EFAEA9BA432B}" type="datetimeFigureOut">
              <a:rPr lang="en-US"/>
              <a:pPr>
                <a:defRPr/>
              </a:pPr>
              <a:t>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5272FF7-B186-467A-9A06-6D68BFC98E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6.png"/><Relationship Id="rId3" Type="http://schemas.openxmlformats.org/officeDocument/2006/relationships/image" Target="http://omds.osha.gov/directorates/as/opa/toolbox/images/osha.gif" TargetMode="External"/><Relationship Id="rId21" Type="http://schemas.openxmlformats.org/officeDocument/2006/relationships/image" Target="../media/image19.jpe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hyperlink" Target="http://www.gatrans.com/index.htm" TargetMode="External"/><Relationship Id="rId2" Type="http://schemas.openxmlformats.org/officeDocument/2006/relationships/image" Target="../media/image3.png"/><Relationship Id="rId16" Type="http://schemas.openxmlformats.org/officeDocument/2006/relationships/image" Target="../media/image15.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http://www.dot.state.ga.us/images/gdot-centerlinelogo2.gif" TargetMode="External"/><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7.jpeg"/><Relationship Id="rId4" Type="http://schemas.openxmlformats.org/officeDocument/2006/relationships/image" Target="../media/image4.png"/><Relationship Id="rId9" Type="http://schemas.openxmlformats.org/officeDocument/2006/relationships/image" Target="../media/image8.jpeg"/><Relationship Id="rId14" Type="http://schemas.openxmlformats.org/officeDocument/2006/relationships/image" Target="../media/image13.jpeg"/><Relationship Id="rId22" Type="http://schemas.openxmlformats.org/officeDocument/2006/relationships/image" Target="../media/image20.jp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nsc.org/" TargetMode="External"/><Relationship Id="rId7" Type="http://schemas.openxmlformats.org/officeDocument/2006/relationships/hyperlink" Target="http://www.focusdriven.org/" TargetMode="External"/><Relationship Id="rId2" Type="http://schemas.openxmlformats.org/officeDocument/2006/relationships/hyperlink" Target="http://www.cdc.gov/niosh" TargetMode="External"/><Relationship Id="rId1" Type="http://schemas.openxmlformats.org/officeDocument/2006/relationships/slideLayout" Target="../slideLayouts/slideLayout2.xml"/><Relationship Id="rId6" Type="http://schemas.openxmlformats.org/officeDocument/2006/relationships/hyperlink" Target="http://www.osha.gov/" TargetMode="External"/><Relationship Id="rId5" Type="http://schemas.openxmlformats.org/officeDocument/2006/relationships/hyperlink" Target="http://www.nhtsa.dot.gov/" TargetMode="External"/><Relationship Id="rId4" Type="http://schemas.openxmlformats.org/officeDocument/2006/relationships/hyperlink" Target="http://www.dot.gov/"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Texting_while_driving" TargetMode="External"/><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hyperlink" Target="http://en.wikipedia.org/wiki/Vehicle" TargetMode="External"/><Relationship Id="rId4" Type="http://schemas.openxmlformats.org/officeDocument/2006/relationships/hyperlink" Target="http://en.wikipedia.org/wiki/Drivin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0" y="533400"/>
            <a:ext cx="9144000" cy="914400"/>
          </a:xfrm>
          <a:solidFill>
            <a:schemeClr val="tx1"/>
          </a:solidFill>
        </p:spPr>
        <p:txBody>
          <a:bodyPr/>
          <a:lstStyle/>
          <a:p>
            <a:pPr eaLnBrk="1" hangingPunct="1"/>
            <a:r>
              <a:rPr lang="en-US" sz="3200" b="1" i="1" dirty="0" smtClean="0">
                <a:solidFill>
                  <a:srgbClr val="C1FD03"/>
                </a:solidFill>
                <a:latin typeface="Arial" pitchFamily="34" charset="0"/>
                <a:cs typeface="Arial" pitchFamily="34" charset="0"/>
              </a:rPr>
              <a:t>Highway Work Zone Safety Stand Down</a:t>
            </a:r>
            <a:endParaRPr lang="en-US" sz="2400" b="1" i="1" dirty="0" smtClean="0">
              <a:latin typeface="Arial" pitchFamily="34" charset="0"/>
              <a:cs typeface="Arial" pitchFamily="34" charset="0"/>
            </a:endParaRPr>
          </a:p>
        </p:txBody>
      </p:sp>
      <p:sp>
        <p:nvSpPr>
          <p:cNvPr id="2051" name="TextBox 5"/>
          <p:cNvSpPr txBox="1">
            <a:spLocks noChangeArrowheads="1"/>
          </p:cNvSpPr>
          <p:nvPr/>
        </p:nvSpPr>
        <p:spPr bwMode="auto">
          <a:xfrm>
            <a:off x="76200" y="5791200"/>
            <a:ext cx="8915400" cy="954107"/>
          </a:xfrm>
          <a:prstGeom prst="rect">
            <a:avLst/>
          </a:prstGeom>
          <a:noFill/>
          <a:ln w="9525">
            <a:noFill/>
            <a:miter lim="800000"/>
            <a:headEnd/>
            <a:tailEnd/>
          </a:ln>
        </p:spPr>
        <p:txBody>
          <a:bodyPr wrap="square">
            <a:spAutoFit/>
          </a:bodyPr>
          <a:lstStyle/>
          <a:p>
            <a:pPr algn="ctr"/>
            <a:r>
              <a:rPr lang="en-US" sz="2800" b="1" i="1" dirty="0" smtClean="0">
                <a:latin typeface="Calibri" pitchFamily="34" charset="0"/>
              </a:rPr>
              <a:t>19</a:t>
            </a:r>
            <a:r>
              <a:rPr lang="en-US" sz="2800" b="1" i="1" baseline="30000" dirty="0" smtClean="0">
                <a:latin typeface="Calibri" pitchFamily="34" charset="0"/>
              </a:rPr>
              <a:t>th</a:t>
            </a:r>
            <a:r>
              <a:rPr lang="en-US" sz="2800" b="1" i="1" dirty="0" smtClean="0">
                <a:latin typeface="Calibri" pitchFamily="34" charset="0"/>
              </a:rPr>
              <a:t> Annual National Work Zone Awareness Week</a:t>
            </a:r>
            <a:br>
              <a:rPr lang="en-US" sz="2800" b="1" i="1" dirty="0" smtClean="0">
                <a:latin typeface="Calibri" pitchFamily="34" charset="0"/>
              </a:rPr>
            </a:br>
            <a:r>
              <a:rPr lang="en-US" sz="2800" b="1" i="1" dirty="0" smtClean="0">
                <a:latin typeface="Calibri" pitchFamily="34" charset="0"/>
              </a:rPr>
              <a:t>April 9 – 13, 2018</a:t>
            </a:r>
            <a:endParaRPr lang="en-US" sz="2800" b="1" i="1" dirty="0">
              <a:latin typeface="Calibri" pitchFamily="34" charset="0"/>
            </a:endParaRPr>
          </a:p>
        </p:txBody>
      </p:sp>
      <p:sp>
        <p:nvSpPr>
          <p:cNvPr id="8" name="TextBox 3"/>
          <p:cNvSpPr txBox="1">
            <a:spLocks noChangeArrowheads="1"/>
          </p:cNvSpPr>
          <p:nvPr/>
        </p:nvSpPr>
        <p:spPr bwMode="auto">
          <a:xfrm>
            <a:off x="0" y="4762"/>
            <a:ext cx="9144000" cy="604838"/>
          </a:xfrm>
          <a:prstGeom prst="rect">
            <a:avLst/>
          </a:prstGeom>
          <a:solidFill>
            <a:srgbClr val="F5D201"/>
          </a:solidFill>
          <a:ln>
            <a:solidFill>
              <a:schemeClr val="bg2">
                <a:lumMod val="75000"/>
              </a:schemeClr>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3200" b="1" i="1" dirty="0"/>
              <a:t>Georgia Struck-By </a:t>
            </a:r>
            <a:r>
              <a:rPr lang="en-US" sz="3200" b="1" i="1" dirty="0" smtClean="0"/>
              <a:t>Alliance presents</a:t>
            </a:r>
            <a:endParaRPr lang="en-US" sz="3200" b="1" i="1" dirty="0"/>
          </a:p>
        </p:txBody>
      </p:sp>
      <p:pic>
        <p:nvPicPr>
          <p:cNvPr id="1041" name="Picture 17" descr="http://www.workzonesafety.org/files/documents/runover-backover/images/paver.jpg"/>
          <p:cNvPicPr>
            <a:picLocks noChangeAspect="1" noChangeArrowheads="1"/>
          </p:cNvPicPr>
          <p:nvPr/>
        </p:nvPicPr>
        <p:blipFill>
          <a:blip r:embed="rId2" cstate="print">
            <a:extLst/>
          </a:blip>
          <a:srcRect r="14658" b="15216"/>
          <a:stretch>
            <a:fillRect/>
          </a:stretch>
        </p:blipFill>
        <p:spPr bwMode="auto">
          <a:xfrm>
            <a:off x="5867400" y="2895600"/>
            <a:ext cx="3105487" cy="25474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pic>
        <p:nvPicPr>
          <p:cNvPr id="10" name="Picture 11" descr="thumbnail"/>
          <p:cNvPicPr>
            <a:picLocks noChangeAspect="1" noChangeArrowheads="1"/>
          </p:cNvPicPr>
          <p:nvPr/>
        </p:nvPicPr>
        <p:blipFill>
          <a:blip r:embed="rId3" cstate="print">
            <a:extLst/>
          </a:blip>
          <a:srcRect l="10329" t="15387" r="8460"/>
          <a:stretch>
            <a:fillRect/>
          </a:stretch>
        </p:blipFill>
        <p:spPr bwMode="auto">
          <a:xfrm>
            <a:off x="3276600" y="1676930"/>
            <a:ext cx="3657600" cy="25140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sp>
        <p:nvSpPr>
          <p:cNvPr id="11" name="TextBox 10"/>
          <p:cNvSpPr txBox="1"/>
          <p:nvPr/>
        </p:nvSpPr>
        <p:spPr>
          <a:xfrm>
            <a:off x="0" y="4114800"/>
            <a:ext cx="5029200" cy="1200329"/>
          </a:xfrm>
          <a:prstGeom prst="rect">
            <a:avLst/>
          </a:prstGeom>
          <a:noFill/>
        </p:spPr>
        <p:txBody>
          <a:bodyPr wrap="square" rtlCol="0">
            <a:spAutoFit/>
          </a:bodyPr>
          <a:lstStyle/>
          <a:p>
            <a:pPr algn="ctr"/>
            <a:r>
              <a:rPr lang="en-US" sz="4000" b="1" dirty="0" smtClean="0">
                <a:solidFill>
                  <a:srgbClr val="C00000"/>
                </a:solidFill>
                <a:latin typeface="+mj-lt"/>
              </a:rPr>
              <a:t>Work Zone Safety: </a:t>
            </a:r>
            <a:r>
              <a:rPr lang="en-US" sz="3000" b="1" dirty="0" smtClean="0">
                <a:solidFill>
                  <a:srgbClr val="C00000"/>
                </a:solidFill>
                <a:latin typeface="+mj-lt"/>
              </a:rPr>
              <a:t/>
            </a:r>
            <a:br>
              <a:rPr lang="en-US" sz="3000" b="1" dirty="0" smtClean="0">
                <a:solidFill>
                  <a:srgbClr val="C00000"/>
                </a:solidFill>
                <a:latin typeface="+mj-lt"/>
              </a:rPr>
            </a:br>
            <a:r>
              <a:rPr lang="en-US" sz="3200" b="1" i="1" dirty="0" smtClean="0">
                <a:solidFill>
                  <a:srgbClr val="C00000"/>
                </a:solidFill>
                <a:latin typeface="+mj-lt"/>
              </a:rPr>
              <a:t>We’re All in This Together</a:t>
            </a:r>
            <a:endParaRPr lang="en-US" sz="3200" b="1" i="1" dirty="0">
              <a:solidFill>
                <a:srgbClr val="C00000"/>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body" idx="1"/>
          </p:nvPr>
        </p:nvSpPr>
        <p:spPr/>
        <p:txBody>
          <a:bodyPr/>
          <a:lstStyle/>
          <a:p>
            <a:pPr>
              <a:buFont typeface="Arial" pitchFamily="34" charset="0"/>
              <a:buNone/>
            </a:pPr>
            <a:r>
              <a:rPr lang="en-US" smtClean="0"/>
              <a:t> </a:t>
            </a:r>
          </a:p>
        </p:txBody>
      </p:sp>
      <p:sp>
        <p:nvSpPr>
          <p:cNvPr id="9219" name="TextBox 3"/>
          <p:cNvSpPr>
            <a:spLocks noGrp="1" noChangeArrowheads="1"/>
          </p:cNvSpPr>
          <p:nvPr>
            <p:ph type="title"/>
          </p:nvPr>
        </p:nvSpPr>
        <p:spPr>
          <a:xfrm>
            <a:off x="0" y="76200"/>
            <a:ext cx="9144000" cy="715962"/>
          </a:xfrm>
          <a:solidFill>
            <a:srgbClr val="F5D201"/>
          </a:solidFill>
        </p:spPr>
        <p:txBody>
          <a:bodyPr/>
          <a:lstStyle/>
          <a:p>
            <a:pPr eaLnBrk="1" hangingPunct="1"/>
            <a:r>
              <a:rPr lang="en-US" sz="3200" b="1" i="1" smtClean="0"/>
              <a:t>Georgia Struck-By Alliance</a:t>
            </a:r>
          </a:p>
        </p:txBody>
      </p:sp>
      <p:sp>
        <p:nvSpPr>
          <p:cNvPr id="9220" name="Text Box 4"/>
          <p:cNvSpPr txBox="1">
            <a:spLocks noChangeArrowheads="1"/>
          </p:cNvSpPr>
          <p:nvPr/>
        </p:nvSpPr>
        <p:spPr bwMode="auto">
          <a:xfrm>
            <a:off x="381000" y="1295400"/>
            <a:ext cx="6934200" cy="946150"/>
          </a:xfrm>
          <a:prstGeom prst="rect">
            <a:avLst/>
          </a:prstGeom>
          <a:noFill/>
          <a:ln w="9525">
            <a:noFill/>
            <a:miter lim="800000"/>
            <a:headEnd/>
            <a:tailEnd/>
          </a:ln>
        </p:spPr>
        <p:txBody>
          <a:bodyPr>
            <a:spAutoFit/>
          </a:bodyPr>
          <a:lstStyle/>
          <a:p>
            <a:pPr>
              <a:spcBef>
                <a:spcPct val="50000"/>
              </a:spcBef>
            </a:pPr>
            <a:r>
              <a:rPr lang="en-US" sz="2800" b="1" i="1" dirty="0">
                <a:latin typeface="Calibri" pitchFamily="34" charset="0"/>
              </a:rPr>
              <a:t>Beware of Distracted Drivers – Stay vigilant and watch for these signs:</a:t>
            </a:r>
          </a:p>
        </p:txBody>
      </p:sp>
      <p:sp>
        <p:nvSpPr>
          <p:cNvPr id="9221" name="Text Box 5"/>
          <p:cNvSpPr txBox="1">
            <a:spLocks noChangeArrowheads="1"/>
          </p:cNvSpPr>
          <p:nvPr/>
        </p:nvSpPr>
        <p:spPr bwMode="auto">
          <a:xfrm>
            <a:off x="914400" y="2438400"/>
            <a:ext cx="4191000" cy="2830513"/>
          </a:xfrm>
          <a:prstGeom prst="rect">
            <a:avLst/>
          </a:prstGeom>
          <a:noFill/>
          <a:ln w="9525">
            <a:noFill/>
            <a:miter lim="800000"/>
            <a:headEnd/>
            <a:tailEnd/>
          </a:ln>
        </p:spPr>
        <p:txBody>
          <a:bodyPr>
            <a:spAutoFit/>
          </a:bodyPr>
          <a:lstStyle/>
          <a:p>
            <a:pPr>
              <a:lnSpc>
                <a:spcPct val="150000"/>
              </a:lnSpc>
              <a:buFontTx/>
              <a:buChar char="•"/>
            </a:pPr>
            <a:r>
              <a:rPr lang="en-US" sz="2000" b="1" i="1">
                <a:latin typeface="Calibri" pitchFamily="34" charset="0"/>
              </a:rPr>
              <a:t> </a:t>
            </a:r>
            <a:r>
              <a:rPr lang="en-US" sz="2400" b="1" i="1">
                <a:latin typeface="Calibri" pitchFamily="34" charset="0"/>
              </a:rPr>
              <a:t>Swerving</a:t>
            </a:r>
          </a:p>
          <a:p>
            <a:pPr>
              <a:lnSpc>
                <a:spcPct val="150000"/>
              </a:lnSpc>
              <a:buFontTx/>
              <a:buChar char="•"/>
            </a:pPr>
            <a:r>
              <a:rPr lang="en-US" sz="2400" b="1" i="1">
                <a:latin typeface="Calibri" pitchFamily="34" charset="0"/>
              </a:rPr>
              <a:t> Taking extreme wide turns</a:t>
            </a:r>
          </a:p>
          <a:p>
            <a:pPr>
              <a:lnSpc>
                <a:spcPct val="150000"/>
              </a:lnSpc>
              <a:buFontTx/>
              <a:buChar char="•"/>
            </a:pPr>
            <a:r>
              <a:rPr lang="en-US" sz="2400" b="1" i="1">
                <a:latin typeface="Calibri" pitchFamily="34" charset="0"/>
              </a:rPr>
              <a:t> Driving too slowly</a:t>
            </a:r>
          </a:p>
          <a:p>
            <a:pPr>
              <a:lnSpc>
                <a:spcPct val="150000"/>
              </a:lnSpc>
              <a:buFontTx/>
              <a:buChar char="•"/>
            </a:pPr>
            <a:r>
              <a:rPr lang="en-US" sz="2400" b="1" i="1">
                <a:latin typeface="Calibri" pitchFamily="34" charset="0"/>
              </a:rPr>
              <a:t> Following too closely</a:t>
            </a:r>
          </a:p>
          <a:p>
            <a:pPr>
              <a:lnSpc>
                <a:spcPct val="150000"/>
              </a:lnSpc>
              <a:buFontTx/>
              <a:buChar char="•"/>
            </a:pPr>
            <a:r>
              <a:rPr lang="en-US" sz="2400" b="1" i="1">
                <a:latin typeface="Calibri" pitchFamily="34" charset="0"/>
              </a:rPr>
              <a:t> Braking erratically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457200" y="1600200"/>
            <a:ext cx="8305800" cy="3786188"/>
          </a:xfrm>
          <a:prstGeom prst="rect">
            <a:avLst/>
          </a:prstGeom>
          <a:noFill/>
          <a:ln w="9525">
            <a:noFill/>
            <a:miter lim="800000"/>
            <a:headEnd/>
            <a:tailEnd/>
          </a:ln>
        </p:spPr>
        <p:txBody>
          <a:bodyPr>
            <a:spAutoFit/>
          </a:bodyPr>
          <a:lstStyle/>
          <a:p>
            <a:pPr fontAlgn="t">
              <a:buFont typeface="Arial" pitchFamily="34" charset="0"/>
              <a:buChar char="•"/>
            </a:pPr>
            <a:r>
              <a:rPr lang="en-US" sz="2000" dirty="0"/>
              <a:t> A crash occurred when a driver operating a trolley car was text messaging his girlfriend injuring 46 people costing an estimated $9.6 million.</a:t>
            </a:r>
          </a:p>
          <a:p>
            <a:pPr fontAlgn="t">
              <a:buFont typeface="Arial" pitchFamily="34" charset="0"/>
              <a:buChar char="•"/>
            </a:pPr>
            <a:endParaRPr lang="en-US" sz="2000" dirty="0"/>
          </a:p>
          <a:p>
            <a:pPr fontAlgn="t">
              <a:buFont typeface="Arial" pitchFamily="34" charset="0"/>
              <a:buChar char="•"/>
            </a:pPr>
            <a:r>
              <a:rPr lang="en-US" sz="2000" dirty="0"/>
              <a:t> Texting was blamed in a train collision which killed 25 passengers.  </a:t>
            </a:r>
          </a:p>
          <a:p>
            <a:pPr fontAlgn="t">
              <a:buFont typeface="Arial" pitchFamily="34" charset="0"/>
              <a:buNone/>
            </a:pPr>
            <a:r>
              <a:rPr lang="en-US" sz="2000" dirty="0"/>
              <a:t>  The engineer of the train had sent 45 text messages while operating </a:t>
            </a:r>
          </a:p>
          <a:p>
            <a:pPr fontAlgn="t">
              <a:buFont typeface="Arial" pitchFamily="34" charset="0"/>
              <a:buNone/>
            </a:pPr>
            <a:r>
              <a:rPr lang="en-US" sz="2000" dirty="0"/>
              <a:t>  the train.</a:t>
            </a:r>
          </a:p>
          <a:p>
            <a:pPr fontAlgn="t">
              <a:buFont typeface="Arial" pitchFamily="34" charset="0"/>
              <a:buNone/>
            </a:pPr>
            <a:endParaRPr lang="en-US" sz="2000" dirty="0"/>
          </a:p>
          <a:p>
            <a:pPr fontAlgn="t">
              <a:buFont typeface="Arial" pitchFamily="34" charset="0"/>
              <a:buChar char="•"/>
            </a:pPr>
            <a:r>
              <a:rPr lang="en-US" sz="2000" dirty="0"/>
              <a:t> A young girl was killed in an accident allegedly caused by a truck </a:t>
            </a:r>
          </a:p>
          <a:p>
            <a:pPr fontAlgn="t">
              <a:buFont typeface="Arial" pitchFamily="34" charset="0"/>
              <a:buNone/>
            </a:pPr>
            <a:r>
              <a:rPr lang="en-US" sz="2000" dirty="0"/>
              <a:t>  driver who crashed into 10 cars when he was sending a text message </a:t>
            </a:r>
          </a:p>
          <a:p>
            <a:pPr fontAlgn="t">
              <a:buFont typeface="Arial" pitchFamily="34" charset="0"/>
              <a:buNone/>
            </a:pPr>
            <a:r>
              <a:rPr lang="en-US" sz="2000" dirty="0"/>
              <a:t>  while driving.</a:t>
            </a:r>
          </a:p>
          <a:p>
            <a:pPr fontAlgn="t">
              <a:buFont typeface="Arial" pitchFamily="34" charset="0"/>
              <a:buNone/>
            </a:pPr>
            <a:endParaRPr lang="en-US" sz="2000" dirty="0"/>
          </a:p>
        </p:txBody>
      </p:sp>
      <p:sp>
        <p:nvSpPr>
          <p:cNvPr id="10243" name="TextBox 4"/>
          <p:cNvSpPr txBox="1">
            <a:spLocks noChangeArrowheads="1"/>
          </p:cNvSpPr>
          <p:nvPr/>
        </p:nvSpPr>
        <p:spPr bwMode="auto">
          <a:xfrm>
            <a:off x="1828800" y="928688"/>
            <a:ext cx="5867400" cy="519112"/>
          </a:xfrm>
          <a:prstGeom prst="rect">
            <a:avLst/>
          </a:prstGeom>
          <a:noFill/>
          <a:ln w="9525">
            <a:noFill/>
            <a:miter lim="800000"/>
            <a:headEnd/>
            <a:tailEnd/>
          </a:ln>
        </p:spPr>
        <p:txBody>
          <a:bodyPr>
            <a:spAutoFit/>
          </a:bodyPr>
          <a:lstStyle/>
          <a:p>
            <a:pPr algn="ctr"/>
            <a:r>
              <a:rPr lang="en-US" sz="2800" b="1" i="1">
                <a:latin typeface="Calibri" pitchFamily="34" charset="0"/>
              </a:rPr>
              <a:t>Crashes Caused by Distracted Drivers</a:t>
            </a:r>
          </a:p>
        </p:txBody>
      </p:sp>
      <p:sp>
        <p:nvSpPr>
          <p:cNvPr id="7" name="TextBox 3"/>
          <p:cNvSpPr txBox="1">
            <a:spLocks noChangeArrowheads="1"/>
          </p:cNvSpPr>
          <p:nvPr/>
        </p:nvSpPr>
        <p:spPr bwMode="auto">
          <a:xfrm>
            <a:off x="0" y="0"/>
            <a:ext cx="9144000" cy="604838"/>
          </a:xfrm>
          <a:prstGeom prst="rect">
            <a:avLst/>
          </a:prstGeom>
          <a:solidFill>
            <a:srgbClr val="F5D201"/>
          </a:solidFill>
          <a:ln>
            <a:solidFill>
              <a:schemeClr val="bg2">
                <a:lumMod val="75000"/>
              </a:schemeClr>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3200" b="1" i="1" dirty="0">
                <a:solidFill>
                  <a:srgbClr val="000000"/>
                </a:solidFill>
                <a:cs typeface="Arial" charset="0"/>
              </a:rPr>
              <a:t>Georgia Struck-By Alliance</a:t>
            </a:r>
          </a:p>
        </p:txBody>
      </p:sp>
      <p:pic>
        <p:nvPicPr>
          <p:cNvPr id="6" name="Picture 5" descr="http://areacellphone.com/wp-content/uploads/2009/06/texting-driver.jpg"/>
          <p:cNvPicPr>
            <a:picLocks noChangeAspect="1" noChangeArrowheads="1"/>
          </p:cNvPicPr>
          <p:nvPr/>
        </p:nvPicPr>
        <p:blipFill>
          <a:blip r:embed="rId2" cstate="print">
            <a:extLst/>
          </a:blip>
          <a:srcRect/>
          <a:stretch>
            <a:fillRect/>
          </a:stretch>
        </p:blipFill>
        <p:spPr bwMode="auto">
          <a:xfrm>
            <a:off x="3124200" y="4783708"/>
            <a:ext cx="2590800" cy="19301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body" idx="1"/>
          </p:nvPr>
        </p:nvSpPr>
        <p:spPr/>
        <p:txBody>
          <a:bodyPr/>
          <a:lstStyle/>
          <a:p>
            <a:pPr>
              <a:buFont typeface="Arial" pitchFamily="34" charset="0"/>
              <a:buNone/>
            </a:pPr>
            <a:r>
              <a:rPr lang="en-US" smtClean="0"/>
              <a:t> </a:t>
            </a:r>
          </a:p>
        </p:txBody>
      </p:sp>
      <p:sp>
        <p:nvSpPr>
          <p:cNvPr id="11267" name="TextBox 3"/>
          <p:cNvSpPr>
            <a:spLocks noGrp="1" noChangeArrowheads="1"/>
          </p:cNvSpPr>
          <p:nvPr>
            <p:ph type="title"/>
          </p:nvPr>
        </p:nvSpPr>
        <p:spPr>
          <a:xfrm>
            <a:off x="0" y="0"/>
            <a:ext cx="9144000" cy="715962"/>
          </a:xfrm>
          <a:solidFill>
            <a:srgbClr val="F5D201"/>
          </a:solidFill>
        </p:spPr>
        <p:txBody>
          <a:bodyPr/>
          <a:lstStyle/>
          <a:p>
            <a:pPr eaLnBrk="1" hangingPunct="1"/>
            <a:r>
              <a:rPr lang="en-US" sz="3200" b="1" i="1" smtClean="0"/>
              <a:t>Georgia Struck-By Alliance</a:t>
            </a:r>
          </a:p>
        </p:txBody>
      </p:sp>
      <p:sp>
        <p:nvSpPr>
          <p:cNvPr id="11268" name="Text Box 4"/>
          <p:cNvSpPr txBox="1">
            <a:spLocks noChangeArrowheads="1"/>
          </p:cNvSpPr>
          <p:nvPr/>
        </p:nvSpPr>
        <p:spPr bwMode="auto">
          <a:xfrm>
            <a:off x="1143000" y="838200"/>
            <a:ext cx="6934200" cy="519113"/>
          </a:xfrm>
          <a:prstGeom prst="rect">
            <a:avLst/>
          </a:prstGeom>
          <a:noFill/>
          <a:ln w="9525">
            <a:noFill/>
            <a:miter lim="800000"/>
            <a:headEnd/>
            <a:tailEnd/>
          </a:ln>
        </p:spPr>
        <p:txBody>
          <a:bodyPr>
            <a:spAutoFit/>
          </a:bodyPr>
          <a:lstStyle/>
          <a:p>
            <a:pPr algn="ctr">
              <a:spcBef>
                <a:spcPct val="50000"/>
              </a:spcBef>
            </a:pPr>
            <a:r>
              <a:rPr lang="en-US" sz="2800" b="1" i="1" dirty="0" smtClean="0">
                <a:latin typeface="Calibri" pitchFamily="34" charset="0"/>
              </a:rPr>
              <a:t>2012 </a:t>
            </a:r>
            <a:r>
              <a:rPr lang="en-US" sz="2800" b="1" i="1" dirty="0">
                <a:latin typeface="Calibri" pitchFamily="34" charset="0"/>
              </a:rPr>
              <a:t>Distracted Driving Statistics</a:t>
            </a:r>
          </a:p>
        </p:txBody>
      </p:sp>
      <p:sp>
        <p:nvSpPr>
          <p:cNvPr id="11269" name="Text Box 5"/>
          <p:cNvSpPr txBox="1">
            <a:spLocks noChangeArrowheads="1"/>
          </p:cNvSpPr>
          <p:nvPr/>
        </p:nvSpPr>
        <p:spPr bwMode="auto">
          <a:xfrm>
            <a:off x="304800" y="1524000"/>
            <a:ext cx="8610600" cy="4632037"/>
          </a:xfrm>
          <a:prstGeom prst="rect">
            <a:avLst/>
          </a:prstGeom>
          <a:noFill/>
          <a:ln w="9525">
            <a:noFill/>
            <a:miter lim="800000"/>
            <a:headEnd/>
            <a:tailEnd/>
          </a:ln>
        </p:spPr>
        <p:txBody>
          <a:bodyPr wrap="square">
            <a:spAutoFit/>
          </a:bodyPr>
          <a:lstStyle/>
          <a:p>
            <a:r>
              <a:rPr lang="en-US" sz="2400" b="1" i="1" dirty="0">
                <a:latin typeface="Calibri" pitchFamily="34" charset="0"/>
              </a:rPr>
              <a:t>A poll of more than </a:t>
            </a:r>
            <a:r>
              <a:rPr lang="en-US" sz="2400" b="1" i="1" dirty="0" smtClean="0">
                <a:latin typeface="Calibri" pitchFamily="34" charset="0"/>
              </a:rPr>
              <a:t>6,016 </a:t>
            </a:r>
            <a:r>
              <a:rPr lang="en-US" sz="2400" b="1" i="1" dirty="0">
                <a:latin typeface="Calibri" pitchFamily="34" charset="0"/>
              </a:rPr>
              <a:t>American adults revealed that:</a:t>
            </a:r>
          </a:p>
          <a:p>
            <a:endParaRPr lang="en-US" b="1" i="1" u="sng" dirty="0">
              <a:latin typeface="Calibri" pitchFamily="34" charset="0"/>
            </a:endParaRPr>
          </a:p>
          <a:p>
            <a:pPr>
              <a:lnSpc>
                <a:spcPct val="115000"/>
              </a:lnSpc>
              <a:buFont typeface="Wingdings" pitchFamily="2" charset="2"/>
              <a:buChar char="Ø"/>
            </a:pPr>
            <a:r>
              <a:rPr lang="en-US" sz="2000" b="1" i="1" dirty="0">
                <a:latin typeface="Calibri" pitchFamily="34" charset="0"/>
              </a:rPr>
              <a:t> </a:t>
            </a:r>
            <a:r>
              <a:rPr lang="en-US" sz="2000" b="1" i="1" dirty="0">
                <a:solidFill>
                  <a:srgbClr val="A50021"/>
                </a:solidFill>
                <a:latin typeface="Calibri" pitchFamily="34" charset="0"/>
              </a:rPr>
              <a:t>A large percentage of people said they know distracted driving is </a:t>
            </a:r>
          </a:p>
          <a:p>
            <a:pPr>
              <a:lnSpc>
                <a:spcPct val="115000"/>
              </a:lnSpc>
              <a:buFont typeface="Wingdings" pitchFamily="2" charset="2"/>
              <a:buNone/>
            </a:pPr>
            <a:r>
              <a:rPr lang="en-US" sz="2000" b="1" i="1" dirty="0">
                <a:solidFill>
                  <a:srgbClr val="A50021"/>
                </a:solidFill>
                <a:latin typeface="Calibri" pitchFamily="34" charset="0"/>
              </a:rPr>
              <a:t>    dangerous, </a:t>
            </a:r>
            <a:r>
              <a:rPr lang="en-US" sz="2000" b="1" i="1" u="sng" dirty="0">
                <a:solidFill>
                  <a:srgbClr val="A50021"/>
                </a:solidFill>
                <a:latin typeface="Calibri" pitchFamily="34" charset="0"/>
              </a:rPr>
              <a:t>but</a:t>
            </a:r>
            <a:r>
              <a:rPr lang="en-US" sz="2000" b="1" i="1" dirty="0">
                <a:solidFill>
                  <a:srgbClr val="A50021"/>
                </a:solidFill>
                <a:latin typeface="Calibri" pitchFamily="34" charset="0"/>
              </a:rPr>
              <a:t> do it anyway</a:t>
            </a:r>
          </a:p>
          <a:p>
            <a:pPr>
              <a:lnSpc>
                <a:spcPct val="115000"/>
              </a:lnSpc>
              <a:buFont typeface="Wingdings" pitchFamily="2" charset="2"/>
              <a:buChar char="Ø"/>
            </a:pPr>
            <a:r>
              <a:rPr lang="en-US" sz="2000" b="1" i="1" dirty="0">
                <a:latin typeface="Calibri" pitchFamily="34" charset="0"/>
              </a:rPr>
              <a:t> </a:t>
            </a:r>
            <a:r>
              <a:rPr lang="en-US" sz="2000" b="1" i="1" dirty="0" smtClean="0">
                <a:latin typeface="Calibri" pitchFamily="34" charset="0"/>
              </a:rPr>
              <a:t>About </a:t>
            </a:r>
            <a:r>
              <a:rPr lang="en-US" sz="2000" b="1" i="1" dirty="0">
                <a:latin typeface="Calibri" pitchFamily="34" charset="0"/>
              </a:rPr>
              <a:t>1/3 of drivers (</a:t>
            </a:r>
            <a:r>
              <a:rPr lang="en-US" sz="2000" b="1" i="1" dirty="0" smtClean="0">
                <a:latin typeface="Calibri" pitchFamily="34" charset="0"/>
              </a:rPr>
              <a:t>35%) </a:t>
            </a:r>
            <a:r>
              <a:rPr lang="en-US" sz="2000" b="1" i="1" dirty="0">
                <a:latin typeface="Calibri" pitchFamily="34" charset="0"/>
              </a:rPr>
              <a:t>have sent or received text messages</a:t>
            </a:r>
          </a:p>
          <a:p>
            <a:pPr>
              <a:lnSpc>
                <a:spcPct val="115000"/>
              </a:lnSpc>
              <a:buFont typeface="Wingdings" pitchFamily="2" charset="2"/>
              <a:buChar char="Ø"/>
            </a:pPr>
            <a:r>
              <a:rPr lang="en-US" sz="2000" b="1" i="1" dirty="0">
                <a:latin typeface="Calibri" pitchFamily="34" charset="0"/>
              </a:rPr>
              <a:t> </a:t>
            </a:r>
            <a:r>
              <a:rPr lang="en-US" sz="2000" b="1" i="1" dirty="0" smtClean="0">
                <a:latin typeface="Calibri" pitchFamily="34" charset="0"/>
              </a:rPr>
              <a:t> </a:t>
            </a:r>
            <a:r>
              <a:rPr lang="en-US" sz="2000" b="1" i="1" dirty="0">
                <a:latin typeface="Calibri" pitchFamily="34" charset="0"/>
              </a:rPr>
              <a:t>Approximately </a:t>
            </a:r>
            <a:r>
              <a:rPr lang="en-US" sz="2000" b="1" i="1" dirty="0" smtClean="0">
                <a:latin typeface="Calibri" pitchFamily="34" charset="0"/>
              </a:rPr>
              <a:t>73% </a:t>
            </a:r>
            <a:r>
              <a:rPr lang="en-US" sz="2000" b="1" i="1" dirty="0">
                <a:latin typeface="Calibri" pitchFamily="34" charset="0"/>
              </a:rPr>
              <a:t>of drivers often eat or drink</a:t>
            </a:r>
          </a:p>
          <a:p>
            <a:pPr>
              <a:lnSpc>
                <a:spcPct val="115000"/>
              </a:lnSpc>
              <a:buFont typeface="Wingdings" pitchFamily="2" charset="2"/>
              <a:buChar char="Ø"/>
            </a:pPr>
            <a:r>
              <a:rPr lang="en-US" sz="2000" b="1" i="1" dirty="0">
                <a:latin typeface="Calibri" pitchFamily="34" charset="0"/>
              </a:rPr>
              <a:t> </a:t>
            </a:r>
            <a:r>
              <a:rPr lang="en-US" sz="2000" b="1" i="1" dirty="0" smtClean="0">
                <a:latin typeface="Calibri" pitchFamily="34" charset="0"/>
              </a:rPr>
              <a:t>Four </a:t>
            </a:r>
            <a:r>
              <a:rPr lang="en-US" sz="2000" b="1" i="1" dirty="0">
                <a:latin typeface="Calibri" pitchFamily="34" charset="0"/>
              </a:rPr>
              <a:t>percent of adult drivers have read a </a:t>
            </a:r>
            <a:r>
              <a:rPr lang="en-US" sz="2000" b="1" i="1" dirty="0" smtClean="0">
                <a:latin typeface="Calibri" pitchFamily="34" charset="0"/>
              </a:rPr>
              <a:t>map, book, newspaper, etc.  </a:t>
            </a:r>
            <a:endParaRPr lang="en-US" sz="2000" b="1" i="1" dirty="0">
              <a:latin typeface="Calibri" pitchFamily="34" charset="0"/>
            </a:endParaRPr>
          </a:p>
          <a:p>
            <a:pPr>
              <a:lnSpc>
                <a:spcPct val="115000"/>
              </a:lnSpc>
              <a:buFont typeface="Wingdings" pitchFamily="2" charset="2"/>
              <a:buChar char="Ø"/>
            </a:pPr>
            <a:r>
              <a:rPr lang="en-US" sz="2000" b="1" i="1" dirty="0">
                <a:latin typeface="Calibri" pitchFamily="34" charset="0"/>
              </a:rPr>
              <a:t> </a:t>
            </a:r>
            <a:r>
              <a:rPr lang="en-US" sz="2000" b="1" i="1" dirty="0" smtClean="0">
                <a:latin typeface="Calibri" pitchFamily="34" charset="0"/>
              </a:rPr>
              <a:t>Around 20% </a:t>
            </a:r>
            <a:r>
              <a:rPr lang="en-US" sz="2000" b="1" i="1" dirty="0">
                <a:latin typeface="Calibri" pitchFamily="34" charset="0"/>
              </a:rPr>
              <a:t>have combed or styled their </a:t>
            </a:r>
            <a:r>
              <a:rPr lang="en-US" sz="2000" b="1" i="1" dirty="0" smtClean="0">
                <a:latin typeface="Calibri" pitchFamily="34" charset="0"/>
              </a:rPr>
              <a:t>hair, shave, put on make up</a:t>
            </a:r>
          </a:p>
          <a:p>
            <a:pPr>
              <a:lnSpc>
                <a:spcPct val="115000"/>
              </a:lnSpc>
              <a:buFont typeface="Wingdings" pitchFamily="2" charset="2"/>
              <a:buChar char="Ø"/>
            </a:pPr>
            <a:r>
              <a:rPr lang="en-US" sz="2000" b="1" i="1" dirty="0" smtClean="0">
                <a:latin typeface="Calibri" pitchFamily="34" charset="0"/>
              </a:rPr>
              <a:t>Approximately 44% have change CDs, DVDs or tapes</a:t>
            </a:r>
            <a:endParaRPr lang="en-US" sz="2000" b="1" i="1" dirty="0">
              <a:latin typeface="Calibri" pitchFamily="34" charset="0"/>
            </a:endParaRPr>
          </a:p>
          <a:p>
            <a:pPr>
              <a:lnSpc>
                <a:spcPct val="115000"/>
              </a:lnSpc>
              <a:buFont typeface="Wingdings" pitchFamily="2" charset="2"/>
              <a:buChar char="Ø"/>
            </a:pPr>
            <a:r>
              <a:rPr lang="en-US" sz="2000" b="1" i="1" dirty="0">
                <a:latin typeface="Calibri" pitchFamily="34" charset="0"/>
              </a:rPr>
              <a:t> About 13% have surfed the Internet </a:t>
            </a:r>
          </a:p>
          <a:p>
            <a:pPr>
              <a:lnSpc>
                <a:spcPct val="115000"/>
              </a:lnSpc>
              <a:buFont typeface="Wingdings" pitchFamily="2" charset="2"/>
              <a:buChar char="Ø"/>
            </a:pPr>
            <a:r>
              <a:rPr lang="en-US" sz="2000" b="1" i="1" dirty="0">
                <a:latin typeface="Calibri" pitchFamily="34" charset="0"/>
              </a:rPr>
              <a:t> Younger drivers were more likely to engage in distracted driving</a:t>
            </a:r>
          </a:p>
          <a:p>
            <a:pPr>
              <a:lnSpc>
                <a:spcPct val="115000"/>
              </a:lnSpc>
              <a:buFont typeface="Wingdings" pitchFamily="2" charset="2"/>
              <a:buChar char="Ø"/>
            </a:pPr>
            <a:r>
              <a:rPr lang="en-US" sz="2000" b="1" i="1" dirty="0">
                <a:latin typeface="Calibri" pitchFamily="34" charset="0"/>
              </a:rPr>
              <a:t> Men were more likely to drive while drowsy, after drinking, reach a </a:t>
            </a:r>
          </a:p>
          <a:p>
            <a:pPr>
              <a:lnSpc>
                <a:spcPct val="115000"/>
              </a:lnSpc>
              <a:buFont typeface="Wingdings" pitchFamily="2" charset="2"/>
              <a:buNone/>
            </a:pPr>
            <a:r>
              <a:rPr lang="en-US" sz="2000" b="1" i="1" dirty="0">
                <a:latin typeface="Calibri" pitchFamily="34" charset="0"/>
              </a:rPr>
              <a:t>    map, use a GPS and use the Internet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thumbnail"/>
          <p:cNvPicPr>
            <a:picLocks noChangeAspect="1" noChangeArrowheads="1"/>
          </p:cNvPicPr>
          <p:nvPr/>
        </p:nvPicPr>
        <p:blipFill>
          <a:blip r:embed="rId2" cstate="print"/>
          <a:srcRect b="16049"/>
          <a:stretch>
            <a:fillRect/>
          </a:stretch>
        </p:blipFill>
        <p:spPr bwMode="auto">
          <a:xfrm>
            <a:off x="6405282" y="533400"/>
            <a:ext cx="2662518" cy="1676400"/>
          </a:xfrm>
          <a:prstGeom prst="rect">
            <a:avLst/>
          </a:prstGeom>
          <a:noFill/>
          <a:ln w="9525">
            <a:noFill/>
            <a:miter lim="800000"/>
            <a:headEnd/>
            <a:tailEnd/>
          </a:ln>
        </p:spPr>
      </p:pic>
      <p:sp>
        <p:nvSpPr>
          <p:cNvPr id="12291" name="Text Box 2"/>
          <p:cNvSpPr txBox="1">
            <a:spLocks noChangeArrowheads="1"/>
          </p:cNvSpPr>
          <p:nvPr/>
        </p:nvSpPr>
        <p:spPr bwMode="auto">
          <a:xfrm>
            <a:off x="228600" y="838200"/>
            <a:ext cx="8915400" cy="519113"/>
          </a:xfrm>
          <a:prstGeom prst="rect">
            <a:avLst/>
          </a:prstGeom>
          <a:noFill/>
          <a:ln w="9525">
            <a:noFill/>
            <a:miter lim="800000"/>
            <a:headEnd/>
            <a:tailEnd/>
          </a:ln>
        </p:spPr>
        <p:txBody>
          <a:bodyPr wrap="square">
            <a:spAutoFit/>
          </a:bodyPr>
          <a:lstStyle/>
          <a:p>
            <a:pPr>
              <a:spcBef>
                <a:spcPct val="50000"/>
              </a:spcBef>
            </a:pPr>
            <a:r>
              <a:rPr lang="en-US" sz="2800" b="1" i="1" dirty="0">
                <a:latin typeface="Calibri" pitchFamily="34" charset="0"/>
              </a:rPr>
              <a:t>The Truth about Texting while Driving:</a:t>
            </a:r>
            <a:endParaRPr lang="en-US" sz="2400" b="1" i="1" dirty="0">
              <a:latin typeface="Calibri" pitchFamily="34" charset="0"/>
            </a:endParaRPr>
          </a:p>
        </p:txBody>
      </p:sp>
      <p:sp>
        <p:nvSpPr>
          <p:cNvPr id="12292" name="Text Box 4"/>
          <p:cNvSpPr txBox="1">
            <a:spLocks noChangeArrowheads="1"/>
          </p:cNvSpPr>
          <p:nvPr/>
        </p:nvSpPr>
        <p:spPr bwMode="auto">
          <a:xfrm>
            <a:off x="381000" y="1689100"/>
            <a:ext cx="8305800" cy="5016500"/>
          </a:xfrm>
          <a:prstGeom prst="rect">
            <a:avLst/>
          </a:prstGeom>
          <a:noFill/>
          <a:ln w="9525">
            <a:noFill/>
            <a:miter lim="800000"/>
            <a:headEnd/>
            <a:tailEnd/>
          </a:ln>
        </p:spPr>
        <p:txBody>
          <a:bodyPr wrap="square">
            <a:spAutoFit/>
          </a:bodyPr>
          <a:lstStyle/>
          <a:p>
            <a:pPr>
              <a:spcBef>
                <a:spcPct val="50000"/>
              </a:spcBef>
              <a:buFont typeface="Arial" pitchFamily="34" charset="0"/>
              <a:buChar char="•"/>
            </a:pPr>
            <a:r>
              <a:rPr lang="en-US" sz="2000" b="1" i="1" dirty="0">
                <a:latin typeface="Calibri" pitchFamily="34" charset="0"/>
              </a:rPr>
              <a:t> Of all phone related tasks, texting while driving is the                  most dangerous.</a:t>
            </a:r>
          </a:p>
          <a:p>
            <a:pPr>
              <a:spcBef>
                <a:spcPct val="50000"/>
              </a:spcBef>
              <a:buFont typeface="Arial" pitchFamily="34" charset="0"/>
              <a:buChar char="•"/>
            </a:pPr>
            <a:r>
              <a:rPr lang="en-US" sz="2000" b="1" i="1" dirty="0">
                <a:latin typeface="Calibri" pitchFamily="34" charset="0"/>
              </a:rPr>
              <a:t> Teens are four (4) times more likely to get into car crashes or near crash events directly related to talking or texting.  </a:t>
            </a:r>
          </a:p>
          <a:p>
            <a:pPr>
              <a:spcBef>
                <a:spcPct val="50000"/>
              </a:spcBef>
              <a:buFont typeface="Arial" pitchFamily="34" charset="0"/>
              <a:buChar char="•"/>
            </a:pPr>
            <a:r>
              <a:rPr lang="en-US" sz="2000" b="1" i="1" dirty="0">
                <a:latin typeface="Calibri" pitchFamily="34" charset="0"/>
              </a:rPr>
              <a:t> A car driver dialing a cell phone is 2.8 times and a truck driver is 5.9 times more likely to get into a crash.</a:t>
            </a:r>
          </a:p>
          <a:p>
            <a:pPr>
              <a:spcBef>
                <a:spcPct val="50000"/>
              </a:spcBef>
              <a:buFont typeface="Arial" pitchFamily="34" charset="0"/>
              <a:buChar char="•"/>
            </a:pPr>
            <a:r>
              <a:rPr lang="en-US" sz="2000" b="1" i="1" dirty="0">
                <a:latin typeface="Calibri" pitchFamily="34" charset="0"/>
              </a:rPr>
              <a:t> A driver reaching for a cell phone or other device is 1.4 times more likely to be in a crash.</a:t>
            </a:r>
          </a:p>
          <a:p>
            <a:pPr>
              <a:spcBef>
                <a:spcPct val="50000"/>
              </a:spcBef>
              <a:buFont typeface="Arial" pitchFamily="34" charset="0"/>
              <a:buChar char="•"/>
            </a:pPr>
            <a:r>
              <a:rPr lang="en-US" sz="2000" b="1" i="1" dirty="0">
                <a:latin typeface="Calibri" pitchFamily="34" charset="0"/>
              </a:rPr>
              <a:t> A truck driver texting is 23.2 times more likely to get into a crash and 6.7 times more likely when reaching for a phone or other device.</a:t>
            </a:r>
          </a:p>
          <a:p>
            <a:pPr>
              <a:spcBef>
                <a:spcPct val="50000"/>
              </a:spcBef>
              <a:buFont typeface="Arial" pitchFamily="34" charset="0"/>
              <a:buChar char="•"/>
            </a:pPr>
            <a:r>
              <a:rPr lang="en-US" sz="2000" b="1" i="1" dirty="0">
                <a:latin typeface="Calibri" pitchFamily="34" charset="0"/>
              </a:rPr>
              <a:t> For every 6 seconds of drive time, a driver sending or receiving a text message spends 4.6 seconds with their eyes off the road  - making texting the </a:t>
            </a:r>
            <a:r>
              <a:rPr lang="en-US" sz="2000" b="1" i="1" u="sng" dirty="0">
                <a:solidFill>
                  <a:srgbClr val="A50021"/>
                </a:solidFill>
                <a:latin typeface="Calibri" pitchFamily="34" charset="0"/>
              </a:rPr>
              <a:t>most </a:t>
            </a:r>
            <a:r>
              <a:rPr lang="en-US" sz="2000" b="1" i="1" dirty="0">
                <a:latin typeface="Calibri" pitchFamily="34" charset="0"/>
              </a:rPr>
              <a:t>distracting of all cell phone related tasks.</a:t>
            </a:r>
            <a:r>
              <a:rPr lang="en-US" dirty="0">
                <a:latin typeface="Calibri" pitchFamily="34" charset="0"/>
              </a:rPr>
              <a:t> 	       </a:t>
            </a:r>
          </a:p>
        </p:txBody>
      </p:sp>
      <p:sp>
        <p:nvSpPr>
          <p:cNvPr id="4" name="TextBox 3"/>
          <p:cNvSpPr txBox="1">
            <a:spLocks noChangeArrowheads="1"/>
          </p:cNvSpPr>
          <p:nvPr/>
        </p:nvSpPr>
        <p:spPr bwMode="auto">
          <a:xfrm>
            <a:off x="0" y="0"/>
            <a:ext cx="9144000" cy="579438"/>
          </a:xfrm>
          <a:prstGeom prst="rect">
            <a:avLst/>
          </a:prstGeom>
          <a:solidFill>
            <a:srgbClr val="F5D201"/>
          </a:solid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3200" b="1" i="1" dirty="0">
                <a:solidFill>
                  <a:srgbClr val="000000"/>
                </a:solidFill>
                <a:cs typeface="Arial" charset="0"/>
              </a:rPr>
              <a:t>Georgia Struck-By Alliance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81000" y="762000"/>
            <a:ext cx="7620000" cy="519113"/>
          </a:xfrm>
          <a:prstGeom prst="rect">
            <a:avLst/>
          </a:prstGeom>
          <a:noFill/>
          <a:ln w="9525">
            <a:noFill/>
            <a:miter lim="800000"/>
            <a:headEnd/>
            <a:tailEnd/>
          </a:ln>
        </p:spPr>
        <p:txBody>
          <a:bodyPr>
            <a:spAutoFit/>
          </a:bodyPr>
          <a:lstStyle/>
          <a:p>
            <a:pPr>
              <a:spcBef>
                <a:spcPct val="50000"/>
              </a:spcBef>
            </a:pPr>
            <a:r>
              <a:rPr lang="en-US" sz="2800" b="1" i="1" dirty="0">
                <a:latin typeface="Calibri" pitchFamily="34" charset="0"/>
              </a:rPr>
              <a:t>Texting While Driving National Statistics:</a:t>
            </a:r>
            <a:endParaRPr lang="en-US" sz="2400" b="1" i="1" dirty="0">
              <a:latin typeface="Calibri" pitchFamily="34" charset="0"/>
            </a:endParaRPr>
          </a:p>
        </p:txBody>
      </p:sp>
      <p:sp>
        <p:nvSpPr>
          <p:cNvPr id="13315" name="Text Box 4"/>
          <p:cNvSpPr txBox="1">
            <a:spLocks noChangeArrowheads="1"/>
          </p:cNvSpPr>
          <p:nvPr/>
        </p:nvSpPr>
        <p:spPr bwMode="auto">
          <a:xfrm>
            <a:off x="381000" y="1589087"/>
            <a:ext cx="5257800" cy="4662815"/>
          </a:xfrm>
          <a:prstGeom prst="rect">
            <a:avLst/>
          </a:prstGeom>
          <a:noFill/>
          <a:ln w="9525">
            <a:noFill/>
            <a:miter lim="800000"/>
            <a:headEnd/>
            <a:tailEnd/>
          </a:ln>
        </p:spPr>
        <p:txBody>
          <a:bodyPr wrap="square">
            <a:spAutoFit/>
          </a:bodyPr>
          <a:lstStyle/>
          <a:p>
            <a:pPr>
              <a:spcBef>
                <a:spcPct val="50000"/>
              </a:spcBef>
              <a:buFont typeface="Arial" pitchFamily="34" charset="0"/>
              <a:buChar char="•"/>
            </a:pPr>
            <a:r>
              <a:rPr lang="en-US" sz="2000" b="1" i="1" dirty="0">
                <a:latin typeface="Calibri" pitchFamily="34" charset="0"/>
              </a:rPr>
              <a:t> Approximately </a:t>
            </a:r>
            <a:r>
              <a:rPr lang="en-US" sz="2000" b="1" i="1" dirty="0" smtClean="0">
                <a:latin typeface="Calibri" pitchFamily="34" charset="0"/>
              </a:rPr>
              <a:t>3,179 </a:t>
            </a:r>
            <a:r>
              <a:rPr lang="en-US" sz="2000" b="1" i="1" dirty="0">
                <a:latin typeface="Calibri" pitchFamily="34" charset="0"/>
              </a:rPr>
              <a:t>deaths and nearly </a:t>
            </a:r>
            <a:r>
              <a:rPr lang="en-US" sz="2000" b="1" i="1" dirty="0" smtClean="0">
                <a:latin typeface="Calibri" pitchFamily="34" charset="0"/>
              </a:rPr>
              <a:t>431,000 </a:t>
            </a:r>
            <a:r>
              <a:rPr lang="en-US" sz="2000" b="1" i="1" dirty="0">
                <a:latin typeface="Calibri" pitchFamily="34" charset="0"/>
              </a:rPr>
              <a:t>injuries are caused by distracted drivers every year</a:t>
            </a:r>
            <a:r>
              <a:rPr lang="en-US" sz="2000" b="1" i="1" dirty="0" smtClean="0">
                <a:latin typeface="Calibri" pitchFamily="34" charset="0"/>
              </a:rPr>
              <a:t>. (2014)</a:t>
            </a:r>
            <a:endParaRPr lang="en-US" sz="2000" b="1" i="1" dirty="0">
              <a:latin typeface="Calibri" pitchFamily="34" charset="0"/>
            </a:endParaRPr>
          </a:p>
          <a:p>
            <a:pPr>
              <a:spcBef>
                <a:spcPct val="50000"/>
              </a:spcBef>
              <a:buFont typeface="Arial" pitchFamily="34" charset="0"/>
              <a:buChar char="•"/>
            </a:pPr>
            <a:r>
              <a:rPr lang="en-US" sz="2000" b="1" i="1" dirty="0">
                <a:latin typeface="Calibri" pitchFamily="34" charset="0"/>
              </a:rPr>
              <a:t>While teenagers are texting, they spend about 10 percent of the time outside the driving lane they’re supposed to be in .</a:t>
            </a:r>
          </a:p>
          <a:p>
            <a:pPr>
              <a:spcBef>
                <a:spcPct val="50000"/>
              </a:spcBef>
              <a:buFont typeface="Arial" pitchFamily="34" charset="0"/>
              <a:buChar char="•"/>
            </a:pPr>
            <a:r>
              <a:rPr lang="en-US" sz="2000" b="1" i="1" dirty="0">
                <a:latin typeface="Calibri" pitchFamily="34" charset="0"/>
              </a:rPr>
              <a:t>Talking on a cell phone while driving can make a young driver’s reaction time as slow as that of a 70-year-old.</a:t>
            </a:r>
          </a:p>
          <a:p>
            <a:pPr>
              <a:spcBef>
                <a:spcPct val="50000"/>
              </a:spcBef>
              <a:buFont typeface="Arial" pitchFamily="34" charset="0"/>
              <a:buChar char="•"/>
            </a:pPr>
            <a:r>
              <a:rPr lang="en-US" sz="2000" b="1" i="1" dirty="0">
                <a:latin typeface="Calibri" pitchFamily="34" charset="0"/>
              </a:rPr>
              <a:t>Answering a text takes away your attention for about five seconds, which is enough time to travel the length of a football field.</a:t>
            </a:r>
            <a:endParaRPr lang="en-US" sz="2400" b="1" i="1" dirty="0">
              <a:latin typeface="Calibri" pitchFamily="34" charset="0"/>
            </a:endParaRPr>
          </a:p>
          <a:p>
            <a:pPr>
              <a:spcBef>
                <a:spcPct val="50000"/>
              </a:spcBef>
            </a:pPr>
            <a:r>
              <a:rPr lang="en-US" dirty="0">
                <a:latin typeface="Calibri" pitchFamily="34" charset="0"/>
              </a:rPr>
              <a:t> 	       </a:t>
            </a:r>
          </a:p>
        </p:txBody>
      </p:sp>
      <p:sp>
        <p:nvSpPr>
          <p:cNvPr id="4" name="TextBox 3"/>
          <p:cNvSpPr txBox="1">
            <a:spLocks noChangeArrowheads="1"/>
          </p:cNvSpPr>
          <p:nvPr/>
        </p:nvSpPr>
        <p:spPr bwMode="auto">
          <a:xfrm>
            <a:off x="0" y="0"/>
            <a:ext cx="9144000" cy="579438"/>
          </a:xfrm>
          <a:prstGeom prst="rect">
            <a:avLst/>
          </a:prstGeom>
          <a:solidFill>
            <a:srgbClr val="F5D201"/>
          </a:solid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3200" b="1" i="1" dirty="0">
                <a:solidFill>
                  <a:srgbClr val="000000"/>
                </a:solidFill>
                <a:cs typeface="Arial" charset="0"/>
              </a:rPr>
              <a:t>Georgia Struck-By Alliance</a:t>
            </a:r>
          </a:p>
        </p:txBody>
      </p:sp>
      <p:pic>
        <p:nvPicPr>
          <p:cNvPr id="13317" name="Picture 9" descr="thumbnail"/>
          <p:cNvPicPr>
            <a:picLocks noChangeAspect="1" noChangeArrowheads="1"/>
          </p:cNvPicPr>
          <p:nvPr/>
        </p:nvPicPr>
        <p:blipFill>
          <a:blip r:embed="rId2" cstate="print"/>
          <a:srcRect b="9596"/>
          <a:stretch>
            <a:fillRect/>
          </a:stretch>
        </p:blipFill>
        <p:spPr bwMode="auto">
          <a:xfrm>
            <a:off x="5845630" y="1676400"/>
            <a:ext cx="3117396" cy="2209800"/>
          </a:xfrm>
          <a:prstGeom prst="rect">
            <a:avLst/>
          </a:prstGeom>
          <a:noFill/>
          <a:ln w="9525">
            <a:noFill/>
            <a:miter lim="800000"/>
            <a:headEnd/>
            <a:tailEnd/>
          </a:ln>
        </p:spPr>
      </p:pic>
      <p:pic>
        <p:nvPicPr>
          <p:cNvPr id="13318" name="Picture 13" descr="thumbnail"/>
          <p:cNvPicPr>
            <a:picLocks noChangeAspect="1" noChangeArrowheads="1"/>
          </p:cNvPicPr>
          <p:nvPr/>
        </p:nvPicPr>
        <p:blipFill>
          <a:blip r:embed="rId3" cstate="print"/>
          <a:srcRect/>
          <a:stretch>
            <a:fillRect/>
          </a:stretch>
        </p:blipFill>
        <p:spPr bwMode="auto">
          <a:xfrm>
            <a:off x="6273800" y="4267200"/>
            <a:ext cx="26416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457200" y="1600200"/>
            <a:ext cx="8305800" cy="396875"/>
          </a:xfrm>
          <a:prstGeom prst="rect">
            <a:avLst/>
          </a:prstGeom>
          <a:noFill/>
          <a:ln w="9525">
            <a:noFill/>
            <a:miter lim="800000"/>
            <a:headEnd/>
            <a:tailEnd/>
          </a:ln>
        </p:spPr>
        <p:txBody>
          <a:bodyPr>
            <a:spAutoFit/>
          </a:bodyPr>
          <a:lstStyle/>
          <a:p>
            <a:pPr fontAlgn="t">
              <a:buFont typeface="Arial" pitchFamily="34" charset="0"/>
              <a:buNone/>
            </a:pPr>
            <a:endParaRPr lang="en-US" sz="2000"/>
          </a:p>
        </p:txBody>
      </p:sp>
      <p:sp>
        <p:nvSpPr>
          <p:cNvPr id="7" name="TextBox 3"/>
          <p:cNvSpPr txBox="1">
            <a:spLocks noChangeArrowheads="1"/>
          </p:cNvSpPr>
          <p:nvPr/>
        </p:nvSpPr>
        <p:spPr bwMode="auto">
          <a:xfrm>
            <a:off x="0" y="-76200"/>
            <a:ext cx="9144000" cy="604837"/>
          </a:xfrm>
          <a:prstGeom prst="rect">
            <a:avLst/>
          </a:prstGeom>
          <a:solidFill>
            <a:srgbClr val="F5D201"/>
          </a:solidFill>
          <a:ln>
            <a:solidFill>
              <a:schemeClr val="bg2">
                <a:lumMod val="75000"/>
              </a:schemeClr>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3200" b="1" i="1" dirty="0">
                <a:solidFill>
                  <a:srgbClr val="000000"/>
                </a:solidFill>
                <a:cs typeface="Arial" charset="0"/>
              </a:rPr>
              <a:t>Georgia Struck-By Alliance</a:t>
            </a:r>
          </a:p>
        </p:txBody>
      </p:sp>
      <p:sp>
        <p:nvSpPr>
          <p:cNvPr id="14340" name="Rectangle 5"/>
          <p:cNvSpPr>
            <a:spLocks/>
          </p:cNvSpPr>
          <p:nvPr/>
        </p:nvSpPr>
        <p:spPr bwMode="auto">
          <a:xfrm>
            <a:off x="838200" y="1752600"/>
            <a:ext cx="7315200" cy="4114800"/>
          </a:xfrm>
          <a:prstGeom prst="rect">
            <a:avLst/>
          </a:prstGeom>
          <a:noFill/>
          <a:ln w="9525">
            <a:noFill/>
            <a:miter lim="800000"/>
            <a:headEnd/>
            <a:tailEnd/>
          </a:ln>
        </p:spPr>
        <p:txBody>
          <a:bodyPr/>
          <a:lstStyle/>
          <a:p>
            <a:pPr marL="342900" indent="-342900" eaLnBrk="0" hangingPunct="0">
              <a:spcBef>
                <a:spcPct val="20000"/>
              </a:spcBef>
              <a:buFont typeface="Wingdings" pitchFamily="2" charset="2"/>
              <a:buNone/>
            </a:pPr>
            <a:endParaRPr lang="en-US" sz="2400" b="1" i="1" dirty="0">
              <a:latin typeface="Calibri" pitchFamily="34" charset="0"/>
            </a:endParaRPr>
          </a:p>
          <a:p>
            <a:pPr marL="342900" indent="-342900" eaLnBrk="0" hangingPunct="0">
              <a:spcBef>
                <a:spcPct val="20000"/>
              </a:spcBef>
              <a:buFont typeface="Arial" pitchFamily="34" charset="0"/>
              <a:buChar char="•"/>
            </a:pPr>
            <a:r>
              <a:rPr lang="en-US" sz="2400" b="1" i="1" dirty="0">
                <a:latin typeface="Calibri" pitchFamily="34" charset="0"/>
              </a:rPr>
              <a:t>Distracted driving crashes killed more than </a:t>
            </a:r>
            <a:r>
              <a:rPr lang="en-US" sz="2400" b="1" i="1" dirty="0" smtClean="0">
                <a:latin typeface="Calibri" pitchFamily="34" charset="0"/>
              </a:rPr>
              <a:t>3,179 </a:t>
            </a:r>
            <a:r>
              <a:rPr lang="en-US" sz="2400" b="1" i="1" dirty="0">
                <a:latin typeface="Calibri" pitchFamily="34" charset="0"/>
              </a:rPr>
              <a:t>people and injured nearly </a:t>
            </a:r>
            <a:r>
              <a:rPr lang="en-US" sz="2400" b="1" i="1" dirty="0" smtClean="0">
                <a:latin typeface="Calibri" pitchFamily="34" charset="0"/>
              </a:rPr>
              <a:t>431,000 </a:t>
            </a:r>
            <a:r>
              <a:rPr lang="en-US" sz="2400" b="1" i="1" dirty="0">
                <a:latin typeface="Calibri" pitchFamily="34" charset="0"/>
              </a:rPr>
              <a:t>in </a:t>
            </a:r>
            <a:r>
              <a:rPr lang="en-US" sz="2400" b="1" i="1" dirty="0" smtClean="0">
                <a:latin typeface="Calibri" pitchFamily="34" charset="0"/>
              </a:rPr>
              <a:t>2014. </a:t>
            </a:r>
            <a:r>
              <a:rPr lang="en-US" sz="2400" b="1" i="1" dirty="0">
                <a:latin typeface="Calibri" pitchFamily="34" charset="0"/>
              </a:rPr>
              <a:t>(DOT)</a:t>
            </a:r>
          </a:p>
          <a:p>
            <a:pPr marL="342900" indent="-342900" eaLnBrk="0" hangingPunct="0">
              <a:spcBef>
                <a:spcPct val="20000"/>
              </a:spcBef>
              <a:buFont typeface="Arial" pitchFamily="34" charset="0"/>
              <a:buChar char="•"/>
            </a:pPr>
            <a:r>
              <a:rPr lang="en-US" sz="2400" b="1" i="1" dirty="0">
                <a:latin typeface="Calibri" pitchFamily="34" charset="0"/>
              </a:rPr>
              <a:t>18 percent of injury crashes in </a:t>
            </a:r>
            <a:r>
              <a:rPr lang="en-US" sz="2400" b="1" i="1" dirty="0" smtClean="0">
                <a:latin typeface="Calibri" pitchFamily="34" charset="0"/>
              </a:rPr>
              <a:t>2014 involved reports </a:t>
            </a:r>
            <a:r>
              <a:rPr lang="en-US" sz="2400" b="1" i="1" dirty="0">
                <a:latin typeface="Calibri" pitchFamily="34" charset="0"/>
              </a:rPr>
              <a:t>of distracted driving. (NHTSA)</a:t>
            </a:r>
          </a:p>
          <a:p>
            <a:pPr marL="342900" indent="-342900" eaLnBrk="0" hangingPunct="0">
              <a:spcBef>
                <a:spcPct val="20000"/>
              </a:spcBef>
              <a:buFont typeface="Arial" pitchFamily="34" charset="0"/>
              <a:buChar char="•"/>
            </a:pPr>
            <a:r>
              <a:rPr lang="en-US" sz="2400" b="1" i="1" dirty="0">
                <a:latin typeface="Calibri" pitchFamily="34" charset="0"/>
              </a:rPr>
              <a:t>Of those killed in </a:t>
            </a:r>
            <a:r>
              <a:rPr lang="en-US" sz="2400" b="1" i="1" dirty="0" smtClean="0">
                <a:latin typeface="Calibri" pitchFamily="34" charset="0"/>
              </a:rPr>
              <a:t>distracted-driving-related crashes</a:t>
            </a:r>
            <a:r>
              <a:rPr lang="en-US" sz="2400" b="1" i="1" dirty="0">
                <a:latin typeface="Calibri" pitchFamily="34" charset="0"/>
              </a:rPr>
              <a:t>, </a:t>
            </a:r>
            <a:r>
              <a:rPr lang="en-US" sz="2400" b="1" i="1" dirty="0" smtClean="0">
                <a:latin typeface="Calibri" pitchFamily="34" charset="0"/>
              </a:rPr>
              <a:t>385 </a:t>
            </a:r>
            <a:r>
              <a:rPr lang="en-US" sz="2400" b="1" i="1" dirty="0">
                <a:latin typeface="Calibri" pitchFamily="34" charset="0"/>
              </a:rPr>
              <a:t>involved reports of a cell phone as a distraction (</a:t>
            </a:r>
            <a:r>
              <a:rPr lang="en-US" sz="2400" b="1" i="1" dirty="0" smtClean="0">
                <a:latin typeface="Calibri" pitchFamily="34" charset="0"/>
              </a:rPr>
              <a:t>13% </a:t>
            </a:r>
            <a:r>
              <a:rPr lang="en-US" sz="2400" b="1" i="1" dirty="0">
                <a:latin typeface="Calibri" pitchFamily="34" charset="0"/>
              </a:rPr>
              <a:t>of fatalities in distraction-related crashes). (</a:t>
            </a:r>
            <a:r>
              <a:rPr lang="en-US" sz="2400" b="1" i="1" dirty="0" smtClean="0">
                <a:latin typeface="Calibri" pitchFamily="34" charset="0"/>
              </a:rPr>
              <a:t>2014 </a:t>
            </a:r>
            <a:r>
              <a:rPr lang="en-US" sz="2400" b="1" i="1" dirty="0">
                <a:latin typeface="Calibri" pitchFamily="34" charset="0"/>
              </a:rPr>
              <a:t>report from NHTSA) </a:t>
            </a:r>
          </a:p>
          <a:p>
            <a:pPr marL="342900" indent="-342900" eaLnBrk="0" hangingPunct="0">
              <a:spcBef>
                <a:spcPct val="20000"/>
              </a:spcBef>
              <a:buFont typeface="Wingdings" pitchFamily="2" charset="2"/>
              <a:buNone/>
            </a:pPr>
            <a:endParaRPr lang="en-US" sz="2400" b="1" i="1" dirty="0">
              <a:latin typeface="Calibri" pitchFamily="34" charset="0"/>
            </a:endParaRPr>
          </a:p>
          <a:p>
            <a:pPr marL="342900" indent="-342900" eaLnBrk="0" hangingPunct="0">
              <a:spcBef>
                <a:spcPct val="20000"/>
              </a:spcBef>
              <a:buFont typeface="Arial" pitchFamily="34" charset="0"/>
              <a:buNone/>
            </a:pPr>
            <a:r>
              <a:rPr lang="en-US" sz="2400" b="1" i="1" dirty="0">
                <a:latin typeface="Calibri" pitchFamily="34" charset="0"/>
              </a:rPr>
              <a:t>     </a:t>
            </a:r>
          </a:p>
        </p:txBody>
      </p:sp>
      <p:sp>
        <p:nvSpPr>
          <p:cNvPr id="14341" name="Rectangle 6"/>
          <p:cNvSpPr>
            <a:spLocks noChangeArrowheads="1"/>
          </p:cNvSpPr>
          <p:nvPr/>
        </p:nvSpPr>
        <p:spPr bwMode="auto">
          <a:xfrm>
            <a:off x="381000" y="838200"/>
            <a:ext cx="5591175" cy="519112"/>
          </a:xfrm>
          <a:prstGeom prst="rect">
            <a:avLst/>
          </a:prstGeom>
          <a:noFill/>
          <a:ln w="9525">
            <a:noFill/>
            <a:miter lim="800000"/>
            <a:headEnd/>
            <a:tailEnd/>
          </a:ln>
        </p:spPr>
        <p:txBody>
          <a:bodyPr wrap="none">
            <a:spAutoFit/>
          </a:bodyPr>
          <a:lstStyle/>
          <a:p>
            <a:pPr>
              <a:spcBef>
                <a:spcPct val="20000"/>
              </a:spcBef>
              <a:buClr>
                <a:schemeClr val="folHlink"/>
              </a:buClr>
              <a:buSzPct val="90000"/>
              <a:buFont typeface="Wingdings" pitchFamily="2" charset="2"/>
              <a:buNone/>
            </a:pPr>
            <a:r>
              <a:rPr lang="en-US" sz="2800" b="1" i="1" dirty="0">
                <a:latin typeface="Calibri" pitchFamily="34" charset="0"/>
              </a:rPr>
              <a:t>Why is distracted driving a problem?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0" y="-76200"/>
            <a:ext cx="9144000" cy="604838"/>
          </a:xfrm>
          <a:prstGeom prst="rect">
            <a:avLst/>
          </a:prstGeom>
          <a:solidFill>
            <a:srgbClr val="F5D201"/>
          </a:solidFill>
          <a:ln>
            <a:solidFill>
              <a:schemeClr val="bg2">
                <a:lumMod val="75000"/>
              </a:schemeClr>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3200" b="1" i="1" dirty="0">
                <a:solidFill>
                  <a:srgbClr val="000000"/>
                </a:solidFill>
                <a:cs typeface="Arial" charset="0"/>
              </a:rPr>
              <a:t>Georgia Struck-By Alliance</a:t>
            </a:r>
          </a:p>
        </p:txBody>
      </p:sp>
      <p:sp>
        <p:nvSpPr>
          <p:cNvPr id="15364" name="Rectangle 2"/>
          <p:cNvSpPr>
            <a:spLocks noChangeArrowheads="1"/>
          </p:cNvSpPr>
          <p:nvPr/>
        </p:nvSpPr>
        <p:spPr bwMode="auto">
          <a:xfrm>
            <a:off x="0" y="838200"/>
            <a:ext cx="9144000" cy="523220"/>
          </a:xfrm>
          <a:prstGeom prst="rect">
            <a:avLst/>
          </a:prstGeom>
          <a:noFill/>
          <a:ln w="9525">
            <a:noFill/>
            <a:miter lim="800000"/>
            <a:headEnd/>
            <a:tailEnd/>
          </a:ln>
        </p:spPr>
        <p:txBody>
          <a:bodyPr wrap="square">
            <a:spAutoFit/>
          </a:bodyPr>
          <a:lstStyle/>
          <a:p>
            <a:pPr algn="ctr">
              <a:spcBef>
                <a:spcPct val="20000"/>
              </a:spcBef>
              <a:buClr>
                <a:srgbClr val="800080"/>
              </a:buClr>
              <a:buSzPct val="90000"/>
            </a:pPr>
            <a:r>
              <a:rPr lang="en-US" sz="2800" b="1" i="1" dirty="0">
                <a:solidFill>
                  <a:srgbClr val="000000"/>
                </a:solidFill>
                <a:latin typeface="Calibri" pitchFamily="34" charset="0"/>
              </a:rPr>
              <a:t>Texting while driving statutes in the United </a:t>
            </a:r>
            <a:r>
              <a:rPr lang="en-US" sz="2800" b="1" i="1" dirty="0" smtClean="0">
                <a:solidFill>
                  <a:srgbClr val="000000"/>
                </a:solidFill>
                <a:latin typeface="Calibri" pitchFamily="34" charset="0"/>
              </a:rPr>
              <a:t>States</a:t>
            </a:r>
            <a:endParaRPr lang="en-US" sz="2800" b="1" i="1" dirty="0">
              <a:solidFill>
                <a:srgbClr val="000000"/>
              </a:solidFill>
              <a:latin typeface="Calibri"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062" y="1437621"/>
            <a:ext cx="6619875" cy="3820179"/>
          </a:xfrm>
          <a:prstGeom prst="rect">
            <a:avLst/>
          </a:prstGeom>
        </p:spPr>
      </p:pic>
      <p:sp>
        <p:nvSpPr>
          <p:cNvPr id="7" name="TextBox 6"/>
          <p:cNvSpPr txBox="1"/>
          <p:nvPr/>
        </p:nvSpPr>
        <p:spPr>
          <a:xfrm>
            <a:off x="1066800" y="5257800"/>
            <a:ext cx="7814960" cy="923330"/>
          </a:xfrm>
          <a:prstGeom prst="rect">
            <a:avLst/>
          </a:prstGeom>
          <a:noFill/>
        </p:spPr>
        <p:txBody>
          <a:bodyPr wrap="none" rtlCol="0">
            <a:spAutoFit/>
          </a:bodyPr>
          <a:lstStyle/>
          <a:p>
            <a:r>
              <a:rPr lang="en-US" dirty="0"/>
              <a:t>Text messaging is banned for all drivers in 46 states and the District of </a:t>
            </a:r>
            <a:endParaRPr lang="en-US" dirty="0" smtClean="0"/>
          </a:p>
          <a:p>
            <a:r>
              <a:rPr lang="en-US" dirty="0" smtClean="0"/>
              <a:t>Columbia</a:t>
            </a:r>
            <a:r>
              <a:rPr lang="en-US" dirty="0"/>
              <a:t>. In addition, novice drivers are banned from texting in two states </a:t>
            </a:r>
            <a:endParaRPr lang="en-US" dirty="0" smtClean="0"/>
          </a:p>
          <a:p>
            <a:r>
              <a:rPr lang="en-US" dirty="0" smtClean="0"/>
              <a:t>(</a:t>
            </a:r>
            <a:r>
              <a:rPr lang="en-US" dirty="0"/>
              <a:t>Missouri and Texas). </a:t>
            </a:r>
            <a:r>
              <a:rPr lang="en-US" dirty="0" smtClean="0"/>
              <a:t>Updated on December 2015</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304800" y="1524000"/>
            <a:ext cx="868680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eaLnBrk="0" hangingPunct="0">
              <a:spcBef>
                <a:spcPct val="20000"/>
              </a:spcBef>
              <a:buFont typeface="Arial" pitchFamily="34" charset="0"/>
              <a:buChar char="•"/>
              <a:defRPr/>
            </a:pPr>
            <a:r>
              <a:rPr lang="en-US" sz="2000" b="1" i="1" dirty="0">
                <a:latin typeface="Calibri" panose="020F0502020204030204" pitchFamily="34" charset="0"/>
              </a:rPr>
              <a:t>2013 National Highway Traffic Safety Administration data shows that Interstate 285 is one of America’s deadliest </a:t>
            </a:r>
            <a:r>
              <a:rPr lang="en-US" sz="2000" b="1" i="1" dirty="0" smtClean="0">
                <a:latin typeface="Calibri" panose="020F0502020204030204" pitchFamily="34" charset="0"/>
              </a:rPr>
              <a:t>freeways. Every 10 miles, I-285 experienced </a:t>
            </a:r>
            <a:r>
              <a:rPr lang="en-US" sz="2000" b="1" i="1" dirty="0">
                <a:latin typeface="Calibri" panose="020F0502020204030204" pitchFamily="34" charset="0"/>
              </a:rPr>
              <a:t>3.5 fatal </a:t>
            </a:r>
            <a:r>
              <a:rPr lang="en-US" sz="2000" b="1" i="1" dirty="0" smtClean="0">
                <a:latin typeface="Calibri" panose="020F0502020204030204" pitchFamily="34" charset="0"/>
              </a:rPr>
              <a:t>crashes, which is 0.5 </a:t>
            </a:r>
            <a:r>
              <a:rPr lang="en-US" sz="2000" b="1" i="1" dirty="0">
                <a:latin typeface="Calibri" panose="020F0502020204030204" pitchFamily="34" charset="0"/>
              </a:rPr>
              <a:t>more than the next-highest </a:t>
            </a:r>
            <a:r>
              <a:rPr lang="en-US" sz="2000" b="1" i="1" dirty="0" smtClean="0">
                <a:latin typeface="Calibri" panose="020F0502020204030204" pitchFamily="34" charset="0"/>
              </a:rPr>
              <a:t>freeway (I-4 in Florida).</a:t>
            </a:r>
          </a:p>
          <a:p>
            <a:pPr marL="342900" indent="-342900" eaLnBrk="0" hangingPunct="0">
              <a:spcBef>
                <a:spcPct val="20000"/>
              </a:spcBef>
              <a:buFont typeface="Arial" pitchFamily="34" charset="0"/>
              <a:buChar char="•"/>
              <a:defRPr/>
            </a:pPr>
            <a:endParaRPr lang="en-US" sz="2000" b="1" i="1" dirty="0">
              <a:solidFill>
                <a:prstClr val="black"/>
              </a:solidFill>
              <a:latin typeface="Calibri" panose="020F0502020204030204" pitchFamily="34" charset="0"/>
              <a:cs typeface="+mn-cs"/>
            </a:endParaRPr>
          </a:p>
          <a:p>
            <a:pPr fontAlgn="t">
              <a:defRPr/>
            </a:pPr>
            <a:endParaRPr lang="en-US" sz="1200" b="1" i="1" dirty="0">
              <a:latin typeface="Calibri" pitchFamily="34" charset="0"/>
            </a:endParaRPr>
          </a:p>
          <a:p>
            <a:pPr fontAlgn="t">
              <a:buFontTx/>
              <a:buChar char="•"/>
              <a:defRPr/>
            </a:pPr>
            <a:endParaRPr lang="en-US" sz="2400" b="1" i="1" dirty="0">
              <a:latin typeface="Calibri" pitchFamily="34" charset="0"/>
            </a:endParaRPr>
          </a:p>
          <a:p>
            <a:pPr fontAlgn="t">
              <a:defRPr/>
            </a:pPr>
            <a:endParaRPr lang="en-US" sz="2400" b="1" i="1" dirty="0">
              <a:latin typeface="Calibri" pitchFamily="34" charset="0"/>
            </a:endParaRPr>
          </a:p>
          <a:p>
            <a:pPr fontAlgn="t">
              <a:buFont typeface="Arial" pitchFamily="34" charset="0"/>
              <a:buNone/>
              <a:defRPr/>
            </a:pPr>
            <a:endParaRPr lang="en-US" sz="2400" b="1" i="1" dirty="0">
              <a:latin typeface="Calibri" pitchFamily="34" charset="0"/>
            </a:endParaRPr>
          </a:p>
        </p:txBody>
      </p:sp>
      <p:sp>
        <p:nvSpPr>
          <p:cNvPr id="19459" name="TextBox 4"/>
          <p:cNvSpPr txBox="1">
            <a:spLocks noChangeArrowheads="1"/>
          </p:cNvSpPr>
          <p:nvPr/>
        </p:nvSpPr>
        <p:spPr bwMode="auto">
          <a:xfrm>
            <a:off x="2286000" y="898525"/>
            <a:ext cx="4419600" cy="579438"/>
          </a:xfrm>
          <a:prstGeom prst="rect">
            <a:avLst/>
          </a:prstGeom>
          <a:noFill/>
          <a:ln w="9525">
            <a:noFill/>
            <a:miter lim="800000"/>
            <a:headEnd/>
            <a:tailEnd/>
          </a:ln>
        </p:spPr>
        <p:txBody>
          <a:bodyPr>
            <a:spAutoFit/>
          </a:bodyPr>
          <a:lstStyle/>
          <a:p>
            <a:pPr algn="ctr"/>
            <a:r>
              <a:rPr lang="en-US" sz="3200" b="1" i="1" dirty="0" smtClean="0">
                <a:latin typeface="Calibri" pitchFamily="34" charset="0"/>
              </a:rPr>
              <a:t>Georgia Statistics</a:t>
            </a:r>
            <a:endParaRPr lang="en-US" sz="3200" b="1" i="1" dirty="0">
              <a:latin typeface="Calibri" pitchFamily="34" charset="0"/>
            </a:endParaRPr>
          </a:p>
        </p:txBody>
      </p:sp>
      <p:sp>
        <p:nvSpPr>
          <p:cNvPr id="7" name="TextBox 3"/>
          <p:cNvSpPr txBox="1">
            <a:spLocks noChangeArrowheads="1"/>
          </p:cNvSpPr>
          <p:nvPr/>
        </p:nvSpPr>
        <p:spPr bwMode="auto">
          <a:xfrm>
            <a:off x="0" y="0"/>
            <a:ext cx="9144000" cy="604838"/>
          </a:xfrm>
          <a:prstGeom prst="rect">
            <a:avLst/>
          </a:prstGeom>
          <a:solidFill>
            <a:srgbClr val="F5D201"/>
          </a:solidFill>
          <a:ln>
            <a:solidFill>
              <a:schemeClr val="bg2">
                <a:lumMod val="75000"/>
              </a:schemeClr>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3200" b="1" i="1" dirty="0">
                <a:solidFill>
                  <a:srgbClr val="000000"/>
                </a:solidFill>
                <a:cs typeface="Arial" charset="0"/>
              </a:rPr>
              <a:t>Georgia Struck-By Alliance</a:t>
            </a:r>
          </a:p>
        </p:txBody>
      </p:sp>
      <p:graphicFrame>
        <p:nvGraphicFramePr>
          <p:cNvPr id="5" name="Chart 4"/>
          <p:cNvGraphicFramePr/>
          <p:nvPr>
            <p:extLst>
              <p:ext uri="{D42A27DB-BD31-4B8C-83A1-F6EECF244321}">
                <p14:modId xmlns:p14="http://schemas.microsoft.com/office/powerpoint/2010/main" val="3794879244"/>
              </p:ext>
            </p:extLst>
          </p:nvPr>
        </p:nvGraphicFramePr>
        <p:xfrm>
          <a:off x="1524000" y="2819400"/>
          <a:ext cx="6096000" cy="360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6302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304800" y="1524000"/>
            <a:ext cx="8686800"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endParaRPr lang="en-US" sz="2000" b="1" i="1" dirty="0" smtClean="0">
              <a:latin typeface="Calibri" panose="020F0502020204030204" pitchFamily="34" charset="0"/>
            </a:endParaRPr>
          </a:p>
          <a:p>
            <a:endParaRPr lang="en-US" sz="2000" b="1" i="1" dirty="0">
              <a:latin typeface="Calibri" panose="020F0502020204030204" pitchFamily="34" charset="0"/>
            </a:endParaRPr>
          </a:p>
          <a:p>
            <a:r>
              <a:rPr lang="en-US" sz="2000" b="1" i="1" dirty="0" smtClean="0">
                <a:latin typeface="Calibri" panose="020F0502020204030204" pitchFamily="34" charset="0"/>
              </a:rPr>
              <a:t>In Georgia, single </a:t>
            </a:r>
            <a:r>
              <a:rPr lang="en-US" sz="2000" b="1" i="1" dirty="0">
                <a:latin typeface="Calibri" panose="020F0502020204030204" pitchFamily="34" charset="0"/>
              </a:rPr>
              <a:t>vehicle crashes account for 49 percent of </a:t>
            </a:r>
            <a:r>
              <a:rPr lang="en-US" sz="2000" b="1" i="1" dirty="0" smtClean="0">
                <a:latin typeface="Calibri" panose="020F0502020204030204" pitchFamily="34" charset="0"/>
              </a:rPr>
              <a:t>traffic </a:t>
            </a:r>
            <a:r>
              <a:rPr lang="en-US" sz="2000" b="1" i="1" dirty="0">
                <a:latin typeface="Calibri" panose="020F0502020204030204" pitchFamily="34" charset="0"/>
              </a:rPr>
              <a:t>fatalities and the main cause appears to be distracted driving. Drivers, now more than ever, are driving distracted or impaired. They’re talking on the phone, texting, using GPS or doing a variety of other things. They are not focused on driving</a:t>
            </a:r>
            <a:r>
              <a:rPr lang="en-US" sz="2000" b="1" i="1" dirty="0" smtClean="0">
                <a:latin typeface="Calibri" panose="020F0502020204030204" pitchFamily="34" charset="0"/>
              </a:rPr>
              <a:t>.</a:t>
            </a:r>
          </a:p>
          <a:p>
            <a:endParaRPr lang="en-US" sz="2000" b="1" i="1" dirty="0">
              <a:latin typeface="Calibri" panose="020F0502020204030204" pitchFamily="34" charset="0"/>
            </a:endParaRPr>
          </a:p>
          <a:p>
            <a:r>
              <a:rPr lang="en-US" sz="2000" b="1" i="1" dirty="0" smtClean="0">
                <a:latin typeface="Calibri" panose="020F0502020204030204" pitchFamily="34" charset="0"/>
              </a:rPr>
              <a:t>The GDOT “Drive Alert Arrive Alive” Campaign </a:t>
            </a:r>
            <a:r>
              <a:rPr lang="en-US" sz="2000" b="1" i="1" dirty="0">
                <a:latin typeface="Calibri" panose="020F0502020204030204" pitchFamily="34" charset="0"/>
              </a:rPr>
              <a:t>implores drivers to take responsibility for their driving behavior</a:t>
            </a:r>
            <a:r>
              <a:rPr lang="en-US" sz="2000" b="1" i="1" dirty="0" smtClean="0">
                <a:latin typeface="Calibri" panose="020F0502020204030204" pitchFamily="34" charset="0"/>
              </a:rPr>
              <a:t>:</a:t>
            </a:r>
          </a:p>
          <a:p>
            <a:endParaRPr lang="en-US" sz="2000" b="1" i="1" dirty="0">
              <a:latin typeface="Calibri" panose="020F0502020204030204" pitchFamily="34" charset="0"/>
            </a:endParaRPr>
          </a:p>
          <a:p>
            <a:r>
              <a:rPr lang="en-US" sz="2000" b="1" i="1" dirty="0" smtClean="0">
                <a:latin typeface="Calibri" panose="020F0502020204030204" pitchFamily="34" charset="0"/>
              </a:rPr>
              <a:t>- Buckle </a:t>
            </a:r>
            <a:r>
              <a:rPr lang="en-US" sz="2000" b="1" i="1" dirty="0">
                <a:latin typeface="Calibri" panose="020F0502020204030204" pitchFamily="34" charset="0"/>
              </a:rPr>
              <a:t>up — just 39 percent of fatality victims are identified as wearing seatbelts;</a:t>
            </a:r>
          </a:p>
          <a:p>
            <a:r>
              <a:rPr lang="en-US" sz="2000" b="1" i="1" dirty="0" smtClean="0">
                <a:latin typeface="Calibri" panose="020F0502020204030204" pitchFamily="34" charset="0"/>
              </a:rPr>
              <a:t>- Stay </a:t>
            </a:r>
            <a:r>
              <a:rPr lang="en-US" sz="2000" b="1" i="1" dirty="0">
                <a:latin typeface="Calibri" panose="020F0502020204030204" pitchFamily="34" charset="0"/>
              </a:rPr>
              <a:t>off the phone and no texting — 74 percent of fatalities are attributed to driver behavior;</a:t>
            </a:r>
          </a:p>
          <a:p>
            <a:r>
              <a:rPr lang="en-US" sz="2000" b="1" i="1" dirty="0" smtClean="0">
                <a:latin typeface="Calibri" panose="020F0502020204030204" pitchFamily="34" charset="0"/>
              </a:rPr>
              <a:t>- Drive </a:t>
            </a:r>
            <a:r>
              <a:rPr lang="en-US" sz="2000" b="1" i="1" dirty="0">
                <a:latin typeface="Calibri" panose="020F0502020204030204" pitchFamily="34" charset="0"/>
              </a:rPr>
              <a:t>alert — do not drive drowsy or under the influence of drugs or alcohol.</a:t>
            </a:r>
          </a:p>
          <a:p>
            <a:pPr marL="342900" indent="-342900" eaLnBrk="0" hangingPunct="0">
              <a:spcBef>
                <a:spcPct val="20000"/>
              </a:spcBef>
              <a:buFont typeface="Arial" pitchFamily="34" charset="0"/>
              <a:buChar char="•"/>
              <a:defRPr/>
            </a:pPr>
            <a:endParaRPr lang="en-US" sz="2000" b="1" i="1" dirty="0">
              <a:solidFill>
                <a:prstClr val="black"/>
              </a:solidFill>
              <a:latin typeface="Calibri" panose="020F0502020204030204" pitchFamily="34" charset="0"/>
              <a:cs typeface="+mn-cs"/>
            </a:endParaRPr>
          </a:p>
          <a:p>
            <a:pPr fontAlgn="t">
              <a:defRPr/>
            </a:pPr>
            <a:endParaRPr lang="en-US" sz="1200" b="1" i="1" dirty="0">
              <a:latin typeface="Calibri" pitchFamily="34" charset="0"/>
            </a:endParaRPr>
          </a:p>
          <a:p>
            <a:pPr fontAlgn="t">
              <a:buFontTx/>
              <a:buChar char="•"/>
              <a:defRPr/>
            </a:pPr>
            <a:endParaRPr lang="en-US" sz="2400" b="1" i="1" dirty="0">
              <a:latin typeface="Calibri" pitchFamily="34" charset="0"/>
            </a:endParaRPr>
          </a:p>
          <a:p>
            <a:pPr fontAlgn="t">
              <a:defRPr/>
            </a:pPr>
            <a:endParaRPr lang="en-US" sz="2400" b="1" i="1" dirty="0">
              <a:latin typeface="Calibri" pitchFamily="34" charset="0"/>
            </a:endParaRPr>
          </a:p>
          <a:p>
            <a:pPr fontAlgn="t">
              <a:buFont typeface="Arial" pitchFamily="34" charset="0"/>
              <a:buNone/>
              <a:defRPr/>
            </a:pPr>
            <a:endParaRPr lang="en-US" sz="2400" b="1" i="1" dirty="0">
              <a:latin typeface="Calibri" pitchFamily="34" charset="0"/>
            </a:endParaRPr>
          </a:p>
        </p:txBody>
      </p:sp>
      <p:sp>
        <p:nvSpPr>
          <p:cNvPr id="19459" name="TextBox 4"/>
          <p:cNvSpPr txBox="1">
            <a:spLocks noChangeArrowheads="1"/>
          </p:cNvSpPr>
          <p:nvPr/>
        </p:nvSpPr>
        <p:spPr bwMode="auto">
          <a:xfrm>
            <a:off x="2590800" y="898525"/>
            <a:ext cx="4419600" cy="1077218"/>
          </a:xfrm>
          <a:prstGeom prst="rect">
            <a:avLst/>
          </a:prstGeom>
          <a:noFill/>
          <a:ln w="9525">
            <a:noFill/>
            <a:miter lim="800000"/>
            <a:headEnd/>
            <a:tailEnd/>
          </a:ln>
        </p:spPr>
        <p:txBody>
          <a:bodyPr>
            <a:spAutoFit/>
          </a:bodyPr>
          <a:lstStyle/>
          <a:p>
            <a:pPr algn="ctr"/>
            <a:r>
              <a:rPr lang="en-US" sz="3200" b="1" i="1" dirty="0" smtClean="0">
                <a:latin typeface="Calibri" pitchFamily="34" charset="0"/>
              </a:rPr>
              <a:t>GDOT Campaign</a:t>
            </a:r>
          </a:p>
          <a:p>
            <a:pPr algn="ctr"/>
            <a:r>
              <a:rPr lang="en-US" sz="3200" b="1" i="1" dirty="0" smtClean="0">
                <a:latin typeface="Calibri" pitchFamily="34" charset="0"/>
              </a:rPr>
              <a:t>“Drive Alert Arrive Alert”</a:t>
            </a:r>
            <a:endParaRPr lang="en-US" sz="3200" b="1" i="1" dirty="0">
              <a:latin typeface="Calibri" pitchFamily="34" charset="0"/>
            </a:endParaRPr>
          </a:p>
        </p:txBody>
      </p:sp>
      <p:sp>
        <p:nvSpPr>
          <p:cNvPr id="7" name="TextBox 3"/>
          <p:cNvSpPr txBox="1">
            <a:spLocks noChangeArrowheads="1"/>
          </p:cNvSpPr>
          <p:nvPr/>
        </p:nvSpPr>
        <p:spPr bwMode="auto">
          <a:xfrm>
            <a:off x="0" y="0"/>
            <a:ext cx="9144000" cy="604838"/>
          </a:xfrm>
          <a:prstGeom prst="rect">
            <a:avLst/>
          </a:prstGeom>
          <a:solidFill>
            <a:srgbClr val="F5D201"/>
          </a:solidFill>
          <a:ln>
            <a:solidFill>
              <a:schemeClr val="bg2">
                <a:lumMod val="75000"/>
              </a:schemeClr>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3200" b="1" i="1" dirty="0">
                <a:solidFill>
                  <a:srgbClr val="000000"/>
                </a:solidFill>
                <a:cs typeface="Arial" charset="0"/>
              </a:rPr>
              <a:t>Georgia Struck-By Alliance</a:t>
            </a:r>
          </a:p>
        </p:txBody>
      </p:sp>
    </p:spTree>
    <p:extLst>
      <p:ext uri="{BB962C8B-B14F-4D97-AF65-F5344CB8AC3E}">
        <p14:creationId xmlns:p14="http://schemas.microsoft.com/office/powerpoint/2010/main" val="1410422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a:lstStyle/>
          <a:p>
            <a:r>
              <a:rPr lang="en-US" smtClean="0"/>
              <a:t> </a:t>
            </a:r>
          </a:p>
        </p:txBody>
      </p:sp>
      <p:pic>
        <p:nvPicPr>
          <p:cNvPr id="16387" name="Picture 5"/>
          <p:cNvPicPr>
            <a:picLocks noChangeAspect="1" noChangeArrowheads="1"/>
          </p:cNvPicPr>
          <p:nvPr/>
        </p:nvPicPr>
        <p:blipFill>
          <a:blip r:embed="rId2" cstate="print"/>
          <a:srcRect l="3498" t="5797" r="32378"/>
          <a:stretch>
            <a:fillRect/>
          </a:stretch>
        </p:blipFill>
        <p:spPr bwMode="auto">
          <a:xfrm>
            <a:off x="1828800" y="838200"/>
            <a:ext cx="4800600" cy="5673436"/>
          </a:xfrm>
          <a:prstGeom prst="rect">
            <a:avLst/>
          </a:prstGeom>
          <a:noFill/>
          <a:ln w="9525">
            <a:noFill/>
            <a:miter lim="800000"/>
            <a:headEnd/>
            <a:tailEnd/>
          </a:ln>
        </p:spPr>
      </p:pic>
      <p:sp>
        <p:nvSpPr>
          <p:cNvPr id="7" name="TextBox 3"/>
          <p:cNvSpPr txBox="1">
            <a:spLocks noChangeArrowheads="1"/>
          </p:cNvSpPr>
          <p:nvPr/>
        </p:nvSpPr>
        <p:spPr bwMode="auto">
          <a:xfrm>
            <a:off x="0" y="4762"/>
            <a:ext cx="9144000" cy="604838"/>
          </a:xfrm>
          <a:prstGeom prst="rect">
            <a:avLst/>
          </a:prstGeom>
          <a:solidFill>
            <a:srgbClr val="F5D201"/>
          </a:solidFill>
          <a:ln>
            <a:solidFill>
              <a:schemeClr val="bg2">
                <a:lumMod val="75000"/>
              </a:schemeClr>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3200" b="1" i="1" dirty="0">
                <a:solidFill>
                  <a:srgbClr val="000000"/>
                </a:solidFill>
                <a:cs typeface="Arial" charset="0"/>
              </a:rPr>
              <a:t>Georgia Struck-By Alliance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0" y="0"/>
            <a:ext cx="9144000" cy="1076325"/>
          </a:xfrm>
          <a:prstGeom prst="rect">
            <a:avLst/>
          </a:prstGeom>
          <a:solidFill>
            <a:srgbClr val="F5D201"/>
          </a:solidFill>
          <a:ln w="9525">
            <a:solidFill>
              <a:schemeClr val="bg2">
                <a:lumMod val="75000"/>
              </a:schemeClr>
            </a:solidFill>
            <a:miter lim="800000"/>
            <a:headEnd/>
            <a:tailEnd/>
          </a:ln>
        </p:spPr>
        <p:txBody>
          <a:bodyPr wrap="square">
            <a:spAutoFit/>
          </a:bodyPr>
          <a:lstStyle/>
          <a:p>
            <a:pPr algn="ctr">
              <a:spcBef>
                <a:spcPct val="50000"/>
              </a:spcBef>
              <a:defRPr/>
            </a:pPr>
            <a:r>
              <a:rPr lang="en-US" sz="3200" b="1" dirty="0">
                <a:latin typeface="Calibri" pitchFamily="34" charset="0"/>
                <a:cs typeface="Arial" charset="0"/>
              </a:rPr>
              <a:t>Brought to </a:t>
            </a:r>
            <a:r>
              <a:rPr lang="en-US" sz="3200" b="1" dirty="0" smtClean="0">
                <a:latin typeface="Calibri" pitchFamily="34" charset="0"/>
                <a:cs typeface="Arial" charset="0"/>
              </a:rPr>
              <a:t>you by</a:t>
            </a:r>
            <a:br>
              <a:rPr lang="en-US" sz="3200" b="1" dirty="0" smtClean="0">
                <a:latin typeface="Calibri" pitchFamily="34" charset="0"/>
                <a:cs typeface="Arial" charset="0"/>
              </a:rPr>
            </a:br>
            <a:r>
              <a:rPr lang="en-US" sz="3200" b="1" i="1" dirty="0" smtClean="0">
                <a:latin typeface="Calibri" pitchFamily="34" charset="0"/>
                <a:cs typeface="Arial" charset="0"/>
              </a:rPr>
              <a:t>GEORGIA </a:t>
            </a:r>
            <a:r>
              <a:rPr lang="en-US" sz="3200" b="1" i="1" dirty="0">
                <a:latin typeface="Calibri" pitchFamily="34" charset="0"/>
                <a:cs typeface="Arial" charset="0"/>
              </a:rPr>
              <a:t>STRUCK-BY </a:t>
            </a:r>
            <a:r>
              <a:rPr lang="en-US" sz="3200" b="1" i="1" dirty="0" smtClean="0">
                <a:latin typeface="Calibri" pitchFamily="34" charset="0"/>
                <a:cs typeface="Arial" charset="0"/>
              </a:rPr>
              <a:t>ALLIANCE  PARTICIPANTS    </a:t>
            </a:r>
            <a:endParaRPr lang="en-US" sz="3200" b="1" i="1" dirty="0">
              <a:latin typeface="Calibri" pitchFamily="34" charset="0"/>
              <a:cs typeface="Arial" charset="0"/>
            </a:endParaRPr>
          </a:p>
        </p:txBody>
      </p:sp>
      <p:sp>
        <p:nvSpPr>
          <p:cNvPr id="3075" name="AutoShape 10"/>
          <p:cNvSpPr>
            <a:spLocks noChangeAspect="1" noChangeArrowheads="1"/>
          </p:cNvSpPr>
          <p:nvPr/>
        </p:nvSpPr>
        <p:spPr bwMode="auto">
          <a:xfrm>
            <a:off x="1600200" y="2971800"/>
            <a:ext cx="5999163" cy="1530350"/>
          </a:xfrm>
          <a:prstGeom prst="rect">
            <a:avLst/>
          </a:prstGeom>
          <a:noFill/>
          <a:ln w="9525">
            <a:noFill/>
            <a:miter lim="800000"/>
            <a:headEnd/>
            <a:tailEnd/>
          </a:ln>
        </p:spPr>
        <p:txBody>
          <a:bodyPr/>
          <a:lstStyle/>
          <a:p>
            <a:endParaRPr lang="en-US">
              <a:latin typeface="Calibri" pitchFamily="34" charset="0"/>
            </a:endParaRPr>
          </a:p>
        </p:txBody>
      </p:sp>
      <p:pic>
        <p:nvPicPr>
          <p:cNvPr id="3076" name="Picture 11" descr="OSHA logo"/>
          <p:cNvPicPr>
            <a:picLocks noChangeAspect="1" noChangeArrowheads="1"/>
          </p:cNvPicPr>
          <p:nvPr/>
        </p:nvPicPr>
        <p:blipFill>
          <a:blip r:embed="rId2" r:link="rId3" cstate="print"/>
          <a:srcRect/>
          <a:stretch>
            <a:fillRect/>
          </a:stretch>
        </p:blipFill>
        <p:spPr bwMode="auto">
          <a:xfrm>
            <a:off x="228600" y="5867400"/>
            <a:ext cx="1600200" cy="579438"/>
          </a:xfrm>
          <a:prstGeom prst="rect">
            <a:avLst/>
          </a:prstGeom>
          <a:noFill/>
          <a:ln w="9525">
            <a:noFill/>
            <a:miter lim="800000"/>
            <a:headEnd/>
            <a:tailEnd/>
          </a:ln>
        </p:spPr>
      </p:pic>
      <p:pic>
        <p:nvPicPr>
          <p:cNvPr id="3077" name="Picture 12" descr="GDOT, Keeping Georgia on the Move"/>
          <p:cNvPicPr>
            <a:picLocks noChangeAspect="1" noChangeArrowheads="1"/>
          </p:cNvPicPr>
          <p:nvPr/>
        </p:nvPicPr>
        <p:blipFill>
          <a:blip r:embed="rId4" r:link="rId5" cstate="print"/>
          <a:srcRect/>
          <a:stretch>
            <a:fillRect/>
          </a:stretch>
        </p:blipFill>
        <p:spPr bwMode="auto">
          <a:xfrm>
            <a:off x="2971800" y="1335088"/>
            <a:ext cx="1447800" cy="874712"/>
          </a:xfrm>
          <a:prstGeom prst="rect">
            <a:avLst/>
          </a:prstGeom>
          <a:noFill/>
          <a:ln w="9525">
            <a:noFill/>
            <a:miter lim="800000"/>
            <a:headEnd/>
            <a:tailEnd/>
          </a:ln>
        </p:spPr>
      </p:pic>
      <p:pic>
        <p:nvPicPr>
          <p:cNvPr id="3078" name="Picture 15" descr="top"/>
          <p:cNvPicPr>
            <a:picLocks noChangeAspect="1" noChangeArrowheads="1"/>
          </p:cNvPicPr>
          <p:nvPr/>
        </p:nvPicPr>
        <p:blipFill>
          <a:blip r:embed="rId6" cstate="print"/>
          <a:srcRect/>
          <a:stretch>
            <a:fillRect/>
          </a:stretch>
        </p:blipFill>
        <p:spPr bwMode="auto">
          <a:xfrm>
            <a:off x="6324600" y="1254125"/>
            <a:ext cx="2743200" cy="955675"/>
          </a:xfrm>
          <a:prstGeom prst="rect">
            <a:avLst/>
          </a:prstGeom>
          <a:solidFill>
            <a:srgbClr val="FEF1BA"/>
          </a:solidFill>
          <a:ln w="9525">
            <a:noFill/>
            <a:miter lim="800000"/>
            <a:headEnd/>
            <a:tailEnd/>
          </a:ln>
        </p:spPr>
      </p:pic>
      <p:grpSp>
        <p:nvGrpSpPr>
          <p:cNvPr id="3079" name="Group 22"/>
          <p:cNvGrpSpPr>
            <a:grpSpLocks/>
          </p:cNvGrpSpPr>
          <p:nvPr/>
        </p:nvGrpSpPr>
        <p:grpSpPr bwMode="auto">
          <a:xfrm>
            <a:off x="0" y="1295400"/>
            <a:ext cx="3124200" cy="914400"/>
            <a:chOff x="3456" y="2208"/>
            <a:chExt cx="1968" cy="576"/>
          </a:xfrm>
        </p:grpSpPr>
        <p:sp>
          <p:nvSpPr>
            <p:cNvPr id="3092" name="Rectangle 21"/>
            <p:cNvSpPr>
              <a:spLocks noChangeArrowheads="1"/>
            </p:cNvSpPr>
            <p:nvPr/>
          </p:nvSpPr>
          <p:spPr bwMode="auto">
            <a:xfrm>
              <a:off x="3456" y="2208"/>
              <a:ext cx="1920" cy="576"/>
            </a:xfrm>
            <a:prstGeom prst="rect">
              <a:avLst/>
            </a:prstGeom>
            <a:solidFill>
              <a:schemeClr val="bg1"/>
            </a:solidFill>
            <a:ln w="9525">
              <a:noFill/>
              <a:miter lim="800000"/>
              <a:headEnd/>
              <a:tailEnd/>
            </a:ln>
          </p:spPr>
          <p:txBody>
            <a:bodyPr wrap="none" anchor="ctr"/>
            <a:lstStyle/>
            <a:p>
              <a:endParaRPr lang="en-US">
                <a:latin typeface="Calibri" pitchFamily="34" charset="0"/>
              </a:endParaRPr>
            </a:p>
          </p:txBody>
        </p:sp>
        <p:grpSp>
          <p:nvGrpSpPr>
            <p:cNvPr id="3093" name="Group 19"/>
            <p:cNvGrpSpPr>
              <a:grpSpLocks/>
            </p:cNvGrpSpPr>
            <p:nvPr/>
          </p:nvGrpSpPr>
          <p:grpSpPr bwMode="auto">
            <a:xfrm>
              <a:off x="4080" y="2256"/>
              <a:ext cx="1344" cy="432"/>
              <a:chOff x="8139" y="1804"/>
              <a:chExt cx="2964" cy="817"/>
            </a:xfrm>
          </p:grpSpPr>
          <p:sp>
            <p:nvSpPr>
              <p:cNvPr id="3095" name="Rectangle 20"/>
              <p:cNvSpPr>
                <a:spLocks noChangeArrowheads="1"/>
              </p:cNvSpPr>
              <p:nvPr/>
            </p:nvSpPr>
            <p:spPr bwMode="auto">
              <a:xfrm>
                <a:off x="8139" y="1804"/>
                <a:ext cx="2964" cy="817"/>
              </a:xfrm>
              <a:prstGeom prst="rect">
                <a:avLst/>
              </a:prstGeom>
              <a:solidFill>
                <a:schemeClr val="bg1"/>
              </a:solidFill>
              <a:ln w="9525">
                <a:noFill/>
                <a:miter lim="800000"/>
                <a:headEnd/>
                <a:tailEnd/>
              </a:ln>
            </p:spPr>
            <p:txBody>
              <a:bodyPr lIns="78638" tIns="39319" rIns="78638" bIns="39319" anchor="ctr"/>
              <a:lstStyle/>
              <a:p>
                <a:r>
                  <a:rPr lang="en-US" sz="1600" b="1" dirty="0">
                    <a:solidFill>
                      <a:srgbClr val="000000"/>
                    </a:solidFill>
                    <a:latin typeface="CG Times"/>
                  </a:rPr>
                  <a:t>FHWA                                                Georgia Division</a:t>
                </a:r>
                <a:r>
                  <a:rPr lang="en-US" sz="1500" dirty="0">
                    <a:solidFill>
                      <a:srgbClr val="000000"/>
                    </a:solidFill>
                    <a:latin typeface="CG Times"/>
                  </a:rPr>
                  <a:t> </a:t>
                </a:r>
                <a:endParaRPr lang="en-US" dirty="0">
                  <a:latin typeface="Calibri" pitchFamily="34" charset="0"/>
                </a:endParaRPr>
              </a:p>
            </p:txBody>
          </p:sp>
        </p:grpSp>
        <p:pic>
          <p:nvPicPr>
            <p:cNvPr id="3094" name="Picture 13" descr="Triscallion"/>
            <p:cNvPicPr>
              <a:picLocks noChangeAspect="1" noChangeArrowheads="1"/>
            </p:cNvPicPr>
            <p:nvPr/>
          </p:nvPicPr>
          <p:blipFill>
            <a:blip r:embed="rId7" cstate="print"/>
            <a:srcRect/>
            <a:stretch>
              <a:fillRect/>
            </a:stretch>
          </p:blipFill>
          <p:spPr bwMode="auto">
            <a:xfrm>
              <a:off x="3625" y="2280"/>
              <a:ext cx="407" cy="432"/>
            </a:xfrm>
            <a:prstGeom prst="rect">
              <a:avLst/>
            </a:prstGeom>
            <a:noFill/>
            <a:ln w="9525">
              <a:noFill/>
              <a:miter lim="800000"/>
              <a:headEnd/>
              <a:tailEnd/>
            </a:ln>
          </p:spPr>
        </p:pic>
      </p:grpSp>
      <p:pic>
        <p:nvPicPr>
          <p:cNvPr id="3080" name="Picture 25" descr="ACCG logo"/>
          <p:cNvPicPr>
            <a:picLocks noChangeAspect="1" noChangeArrowheads="1"/>
          </p:cNvPicPr>
          <p:nvPr/>
        </p:nvPicPr>
        <p:blipFill>
          <a:blip r:embed="rId8" cstate="print"/>
          <a:srcRect/>
          <a:stretch>
            <a:fillRect/>
          </a:stretch>
        </p:blipFill>
        <p:spPr bwMode="auto">
          <a:xfrm>
            <a:off x="2209800" y="5867400"/>
            <a:ext cx="1752600" cy="568325"/>
          </a:xfrm>
          <a:prstGeom prst="rect">
            <a:avLst/>
          </a:prstGeom>
          <a:noFill/>
          <a:ln w="9525">
            <a:noFill/>
            <a:miter lim="800000"/>
            <a:headEnd/>
            <a:tailEnd/>
          </a:ln>
        </p:spPr>
      </p:pic>
      <p:pic>
        <p:nvPicPr>
          <p:cNvPr id="3081" name="Picture 26" descr="GUCA NewLogo-BLUE (1)"/>
          <p:cNvPicPr>
            <a:picLocks noChangeAspect="1" noChangeArrowheads="1"/>
          </p:cNvPicPr>
          <p:nvPr/>
        </p:nvPicPr>
        <p:blipFill>
          <a:blip r:embed="rId9" cstate="print"/>
          <a:srcRect/>
          <a:stretch>
            <a:fillRect/>
          </a:stretch>
        </p:blipFill>
        <p:spPr bwMode="auto">
          <a:xfrm>
            <a:off x="7740650" y="2483022"/>
            <a:ext cx="946150" cy="1143000"/>
          </a:xfrm>
          <a:prstGeom prst="rect">
            <a:avLst/>
          </a:prstGeom>
          <a:noFill/>
          <a:ln w="9525">
            <a:noFill/>
            <a:miter lim="800000"/>
            <a:headEnd/>
            <a:tailEnd/>
          </a:ln>
        </p:spPr>
      </p:pic>
      <p:pic>
        <p:nvPicPr>
          <p:cNvPr id="3082" name="Picture 6" descr="logo"/>
          <p:cNvPicPr>
            <a:picLocks noChangeAspect="1" noChangeArrowheads="1"/>
          </p:cNvPicPr>
          <p:nvPr/>
        </p:nvPicPr>
        <p:blipFill>
          <a:blip r:embed="rId10" cstate="print"/>
          <a:srcRect/>
          <a:stretch>
            <a:fillRect/>
          </a:stretch>
        </p:blipFill>
        <p:spPr bwMode="auto">
          <a:xfrm>
            <a:off x="3540125" y="3714750"/>
            <a:ext cx="2403475" cy="390525"/>
          </a:xfrm>
          <a:prstGeom prst="rect">
            <a:avLst/>
          </a:prstGeom>
          <a:noFill/>
          <a:ln w="9525">
            <a:noFill/>
            <a:miter lim="800000"/>
            <a:headEnd/>
            <a:tailEnd/>
          </a:ln>
        </p:spPr>
      </p:pic>
      <p:pic>
        <p:nvPicPr>
          <p:cNvPr id="3083" name="Picture 20"/>
          <p:cNvPicPr>
            <a:picLocks noChangeAspect="1" noChangeArrowheads="1"/>
          </p:cNvPicPr>
          <p:nvPr/>
        </p:nvPicPr>
        <p:blipFill>
          <a:blip r:embed="rId11" cstate="print"/>
          <a:srcRect/>
          <a:stretch>
            <a:fillRect/>
          </a:stretch>
        </p:blipFill>
        <p:spPr bwMode="auto">
          <a:xfrm rot="10800000" flipH="1" flipV="1">
            <a:off x="457200" y="4572000"/>
            <a:ext cx="1229160" cy="612610"/>
          </a:xfrm>
          <a:prstGeom prst="rect">
            <a:avLst/>
          </a:prstGeom>
          <a:noFill/>
          <a:ln w="9525">
            <a:noFill/>
            <a:miter lim="800000"/>
            <a:headEnd/>
            <a:tailEnd/>
          </a:ln>
        </p:spPr>
      </p:pic>
      <p:pic>
        <p:nvPicPr>
          <p:cNvPr id="3084" name="Picture 21"/>
          <p:cNvPicPr>
            <a:picLocks noChangeAspect="1" noChangeArrowheads="1"/>
          </p:cNvPicPr>
          <p:nvPr/>
        </p:nvPicPr>
        <p:blipFill>
          <a:blip r:embed="rId12" cstate="print"/>
          <a:srcRect/>
          <a:stretch>
            <a:fillRect/>
          </a:stretch>
        </p:blipFill>
        <p:spPr bwMode="auto">
          <a:xfrm>
            <a:off x="6657975" y="4038600"/>
            <a:ext cx="657225" cy="1165225"/>
          </a:xfrm>
          <a:prstGeom prst="rect">
            <a:avLst/>
          </a:prstGeom>
          <a:noFill/>
          <a:ln w="9525">
            <a:noFill/>
            <a:miter lim="800000"/>
            <a:headEnd/>
            <a:tailEnd/>
          </a:ln>
        </p:spPr>
      </p:pic>
      <p:pic>
        <p:nvPicPr>
          <p:cNvPr id="3087" name="Picture 26" descr="http://www.drivertrainingservices.com/wp-content/uploads/2011/01/nsc-logo1-300x300.jpg"/>
          <p:cNvPicPr>
            <a:picLocks noChangeAspect="1" noChangeArrowheads="1"/>
          </p:cNvPicPr>
          <p:nvPr/>
        </p:nvPicPr>
        <p:blipFill>
          <a:blip r:embed="rId13" cstate="print"/>
          <a:srcRect/>
          <a:stretch>
            <a:fillRect/>
          </a:stretch>
        </p:blipFill>
        <p:spPr bwMode="auto">
          <a:xfrm>
            <a:off x="2070100" y="4114800"/>
            <a:ext cx="1435100" cy="1435100"/>
          </a:xfrm>
          <a:prstGeom prst="rect">
            <a:avLst/>
          </a:prstGeom>
          <a:noFill/>
          <a:ln w="9525">
            <a:noFill/>
            <a:miter lim="800000"/>
            <a:headEnd/>
            <a:tailEnd/>
          </a:ln>
        </p:spPr>
      </p:pic>
      <p:pic>
        <p:nvPicPr>
          <p:cNvPr id="3088" name="Picture 23" descr="http://www.getfrank.co.nz/uploads/lifestyle/3M_Logo_-_RGB_Pro_Size.jpg"/>
          <p:cNvPicPr>
            <a:picLocks noChangeAspect="1" noChangeArrowheads="1"/>
          </p:cNvPicPr>
          <p:nvPr/>
        </p:nvPicPr>
        <p:blipFill>
          <a:blip r:embed="rId14" cstate="print"/>
          <a:srcRect/>
          <a:stretch>
            <a:fillRect/>
          </a:stretch>
        </p:blipFill>
        <p:spPr bwMode="auto">
          <a:xfrm>
            <a:off x="7848600" y="4418013"/>
            <a:ext cx="990600" cy="530225"/>
          </a:xfrm>
          <a:prstGeom prst="rect">
            <a:avLst/>
          </a:prstGeom>
          <a:noFill/>
          <a:ln w="9525">
            <a:noFill/>
            <a:miter lim="800000"/>
            <a:headEnd/>
            <a:tailEnd/>
          </a:ln>
        </p:spPr>
      </p:pic>
      <p:pic>
        <p:nvPicPr>
          <p:cNvPr id="3089" name="Picture 27" descr="http://www.oss-institute.org/OTRC/Gtri.png"/>
          <p:cNvPicPr>
            <a:picLocks noChangeAspect="1" noChangeArrowheads="1"/>
          </p:cNvPicPr>
          <p:nvPr/>
        </p:nvPicPr>
        <p:blipFill>
          <a:blip r:embed="rId15" cstate="print"/>
          <a:srcRect/>
          <a:stretch>
            <a:fillRect/>
          </a:stretch>
        </p:blipFill>
        <p:spPr bwMode="auto">
          <a:xfrm>
            <a:off x="6249988" y="5562600"/>
            <a:ext cx="2743200" cy="1066800"/>
          </a:xfrm>
          <a:prstGeom prst="rect">
            <a:avLst/>
          </a:prstGeom>
          <a:noFill/>
          <a:ln w="9525">
            <a:noFill/>
            <a:miter lim="800000"/>
            <a:headEnd/>
            <a:tailEnd/>
          </a:ln>
        </p:spPr>
      </p:pic>
      <p:pic>
        <p:nvPicPr>
          <p:cNvPr id="3090" name="Picture 29" descr="http://www.jamesbrownfamilyfdn.org/site/images/stories/comcast_logo.png"/>
          <p:cNvPicPr>
            <a:picLocks noChangeAspect="1" noChangeArrowheads="1"/>
          </p:cNvPicPr>
          <p:nvPr/>
        </p:nvPicPr>
        <p:blipFill>
          <a:blip r:embed="rId16" cstate="print"/>
          <a:srcRect/>
          <a:stretch>
            <a:fillRect/>
          </a:stretch>
        </p:blipFill>
        <p:spPr bwMode="auto">
          <a:xfrm>
            <a:off x="2511425" y="2738610"/>
            <a:ext cx="1831975" cy="538162"/>
          </a:xfrm>
          <a:prstGeom prst="rect">
            <a:avLst/>
          </a:prstGeom>
          <a:noFill/>
          <a:ln w="9525">
            <a:noFill/>
            <a:miter lim="800000"/>
            <a:headEnd/>
            <a:tailEnd/>
          </a:ln>
        </p:spPr>
      </p:pic>
      <p:pic>
        <p:nvPicPr>
          <p:cNvPr id="3091" name="Picture 31" descr="Georgia Transmission Company">
            <a:hlinkClick r:id="rId17"/>
          </p:cNvPr>
          <p:cNvPicPr>
            <a:picLocks noChangeAspect="1" noChangeArrowheads="1"/>
          </p:cNvPicPr>
          <p:nvPr/>
        </p:nvPicPr>
        <p:blipFill>
          <a:blip r:embed="rId18" cstate="print"/>
          <a:srcRect/>
          <a:stretch>
            <a:fillRect/>
          </a:stretch>
        </p:blipFill>
        <p:spPr bwMode="auto">
          <a:xfrm>
            <a:off x="4767263" y="2814810"/>
            <a:ext cx="2547937" cy="385762"/>
          </a:xfrm>
          <a:prstGeom prst="rect">
            <a:avLst/>
          </a:prstGeom>
          <a:noFill/>
          <a:ln w="9525">
            <a:noFill/>
            <a:miter lim="800000"/>
            <a:headEnd/>
            <a:tailEnd/>
          </a:ln>
        </p:spPr>
      </p:pic>
      <p:pic>
        <p:nvPicPr>
          <p:cNvPr id="25" name="Picture 24" descr="C:\Documents and Settings\mcassidy\My Documents\Ansco and Associates, Inc\Ansco New logo.jpg"/>
          <p:cNvPicPr>
            <a:picLocks noChangeAspect="1" noChangeArrowheads="1"/>
          </p:cNvPicPr>
          <p:nvPr/>
        </p:nvPicPr>
        <p:blipFill>
          <a:blip r:embed="rId19" cstate="print"/>
          <a:srcRect/>
          <a:stretch>
            <a:fillRect/>
          </a:stretch>
        </p:blipFill>
        <p:spPr bwMode="auto">
          <a:xfrm>
            <a:off x="4419600" y="5410200"/>
            <a:ext cx="1566863" cy="1170713"/>
          </a:xfrm>
          <a:prstGeom prst="rect">
            <a:avLst/>
          </a:prstGeom>
          <a:noFill/>
          <a:ln w="9525">
            <a:noFill/>
            <a:miter lim="800000"/>
            <a:headEnd/>
            <a:tailEnd/>
          </a:ln>
        </p:spPr>
      </p:pic>
      <p:pic>
        <p:nvPicPr>
          <p:cNvPr id="26" name="Picture 25" descr="GOHS stationery logo"/>
          <p:cNvPicPr/>
          <p:nvPr/>
        </p:nvPicPr>
        <p:blipFill>
          <a:blip r:embed="rId20" cstate="print"/>
          <a:srcRect/>
          <a:stretch>
            <a:fillRect/>
          </a:stretch>
        </p:blipFill>
        <p:spPr bwMode="auto">
          <a:xfrm>
            <a:off x="4648200" y="1219200"/>
            <a:ext cx="1513490" cy="1417126"/>
          </a:xfrm>
          <a:prstGeom prst="rect">
            <a:avLst/>
          </a:prstGeom>
          <a:noFill/>
          <a:ln w="9525">
            <a:noFill/>
            <a:miter lim="800000"/>
            <a:headEnd/>
            <a:tailEnd/>
          </a:ln>
        </p:spPr>
      </p:pic>
      <p:pic>
        <p:nvPicPr>
          <p:cNvPr id="27" name="Picture 26" descr="AGC LOGO.jpg"/>
          <p:cNvPicPr>
            <a:picLocks noChangeAspect="1"/>
          </p:cNvPicPr>
          <p:nvPr/>
        </p:nvPicPr>
        <p:blipFill>
          <a:blip r:embed="rId21" cstate="print"/>
          <a:stretch>
            <a:fillRect/>
          </a:stretch>
        </p:blipFill>
        <p:spPr>
          <a:xfrm>
            <a:off x="366815" y="2438400"/>
            <a:ext cx="1714233" cy="1495049"/>
          </a:xfrm>
          <a:prstGeom prst="rect">
            <a:avLst/>
          </a:prstGeom>
        </p:spPr>
      </p:pic>
      <p:pic>
        <p:nvPicPr>
          <p:cNvPr id="3" name="Picture 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029075" y="4418013"/>
            <a:ext cx="1905000" cy="97374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body" idx="1"/>
          </p:nvPr>
        </p:nvSpPr>
        <p:spPr>
          <a:xfrm>
            <a:off x="685800" y="914400"/>
            <a:ext cx="7772400" cy="5791199"/>
          </a:xfrm>
        </p:spPr>
        <p:txBody>
          <a:bodyPr/>
          <a:lstStyle/>
          <a:p>
            <a:pPr>
              <a:lnSpc>
                <a:spcPct val="90000"/>
              </a:lnSpc>
            </a:pPr>
            <a:r>
              <a:rPr lang="en-US" sz="2400" b="1" i="1" dirty="0" smtClean="0"/>
              <a:t>Phones don’t get all the blame!</a:t>
            </a:r>
          </a:p>
          <a:p>
            <a:pPr>
              <a:lnSpc>
                <a:spcPct val="90000"/>
              </a:lnSpc>
              <a:buFont typeface="Arial" pitchFamily="34" charset="0"/>
              <a:buNone/>
            </a:pPr>
            <a:endParaRPr lang="en-US" sz="2400" b="1" i="1" dirty="0" smtClean="0"/>
          </a:p>
          <a:p>
            <a:pPr>
              <a:lnSpc>
                <a:spcPct val="90000"/>
              </a:lnSpc>
              <a:buFont typeface="Arial" pitchFamily="34" charset="0"/>
              <a:buNone/>
            </a:pPr>
            <a:r>
              <a:rPr lang="en-US" sz="2400" b="1" i="1" dirty="0" smtClean="0"/>
              <a:t>	</a:t>
            </a:r>
          </a:p>
          <a:p>
            <a:pPr>
              <a:lnSpc>
                <a:spcPct val="90000"/>
              </a:lnSpc>
              <a:buFont typeface="Arial" pitchFamily="34" charset="0"/>
              <a:buNone/>
            </a:pPr>
            <a:endParaRPr lang="en-US" sz="1600" b="1" i="1" dirty="0" smtClean="0"/>
          </a:p>
          <a:p>
            <a:pPr>
              <a:lnSpc>
                <a:spcPct val="90000"/>
              </a:lnSpc>
            </a:pPr>
            <a:r>
              <a:rPr lang="en-US" sz="2400" b="1" i="1" dirty="0" err="1" smtClean="0"/>
              <a:t>Smartphones</a:t>
            </a:r>
            <a:r>
              <a:rPr lang="en-US" sz="2400" b="1" i="1" dirty="0" smtClean="0"/>
              <a:t> take center stage, but they’re not in this alone!  Other culprits are:</a:t>
            </a:r>
          </a:p>
          <a:p>
            <a:pPr lvl="1">
              <a:lnSpc>
                <a:spcPct val="60000"/>
              </a:lnSpc>
              <a:buFont typeface="Arial" pitchFamily="34" charset="0"/>
              <a:buNone/>
            </a:pPr>
            <a:endParaRPr lang="en-US" sz="1200" b="1" i="1" dirty="0" smtClean="0"/>
          </a:p>
          <a:p>
            <a:pPr lvl="2">
              <a:lnSpc>
                <a:spcPct val="90000"/>
              </a:lnSpc>
            </a:pPr>
            <a:r>
              <a:rPr lang="en-US" b="1" i="1" dirty="0" smtClean="0"/>
              <a:t>In-car technologies</a:t>
            </a:r>
          </a:p>
          <a:p>
            <a:pPr lvl="2">
              <a:lnSpc>
                <a:spcPct val="90000"/>
              </a:lnSpc>
            </a:pPr>
            <a:r>
              <a:rPr lang="en-US" b="1" i="1" dirty="0" smtClean="0"/>
              <a:t>Food and drinks (Dashboard Dining)</a:t>
            </a:r>
          </a:p>
          <a:p>
            <a:pPr lvl="2">
              <a:lnSpc>
                <a:spcPct val="90000"/>
              </a:lnSpc>
            </a:pPr>
            <a:r>
              <a:rPr lang="en-US" b="1" i="1" dirty="0" smtClean="0"/>
              <a:t>Children</a:t>
            </a:r>
          </a:p>
          <a:p>
            <a:pPr lvl="2">
              <a:lnSpc>
                <a:spcPct val="90000"/>
              </a:lnSpc>
            </a:pPr>
            <a:r>
              <a:rPr lang="en-US" b="1" i="1" dirty="0" smtClean="0"/>
              <a:t>Pets</a:t>
            </a:r>
          </a:p>
          <a:p>
            <a:pPr lvl="2">
              <a:lnSpc>
                <a:spcPct val="90000"/>
              </a:lnSpc>
            </a:pPr>
            <a:r>
              <a:rPr lang="en-US" b="1" i="1" dirty="0" smtClean="0"/>
              <a:t>Grooming</a:t>
            </a:r>
          </a:p>
          <a:p>
            <a:pPr lvl="2">
              <a:lnSpc>
                <a:spcPct val="90000"/>
              </a:lnSpc>
            </a:pPr>
            <a:r>
              <a:rPr lang="en-US" b="1" i="1" dirty="0" smtClean="0"/>
              <a:t>Smoking</a:t>
            </a:r>
          </a:p>
          <a:p>
            <a:pPr lvl="2">
              <a:lnSpc>
                <a:spcPct val="90000"/>
              </a:lnSpc>
            </a:pPr>
            <a:r>
              <a:rPr lang="en-US" b="1" i="1" dirty="0" smtClean="0"/>
              <a:t>Rubbernecking</a:t>
            </a:r>
          </a:p>
          <a:p>
            <a:pPr lvl="2">
              <a:lnSpc>
                <a:spcPct val="90000"/>
              </a:lnSpc>
            </a:pPr>
            <a:r>
              <a:rPr lang="en-US" b="1" i="1" dirty="0" smtClean="0"/>
              <a:t>Singing</a:t>
            </a:r>
          </a:p>
        </p:txBody>
      </p:sp>
      <p:pic>
        <p:nvPicPr>
          <p:cNvPr id="17411" name="Picture 3" descr="thumbnail"/>
          <p:cNvPicPr>
            <a:picLocks noChangeAspect="1" noChangeArrowheads="1"/>
          </p:cNvPicPr>
          <p:nvPr/>
        </p:nvPicPr>
        <p:blipFill>
          <a:blip r:embed="rId2" cstate="print"/>
          <a:srcRect/>
          <a:stretch>
            <a:fillRect/>
          </a:stretch>
        </p:blipFill>
        <p:spPr bwMode="auto">
          <a:xfrm>
            <a:off x="5346700" y="5464175"/>
            <a:ext cx="1166813" cy="830263"/>
          </a:xfrm>
          <a:prstGeom prst="rect">
            <a:avLst/>
          </a:prstGeom>
          <a:solidFill>
            <a:schemeClr val="folHlink"/>
          </a:solidFill>
          <a:ln w="9525">
            <a:solidFill>
              <a:schemeClr val="folHlink"/>
            </a:solidFill>
            <a:miter lim="800000"/>
            <a:headEnd/>
            <a:tailEnd/>
          </a:ln>
        </p:spPr>
      </p:pic>
      <p:pic>
        <p:nvPicPr>
          <p:cNvPr id="17412" name="Picture 4" descr="thumbnail"/>
          <p:cNvPicPr>
            <a:picLocks noChangeAspect="1" noChangeArrowheads="1"/>
          </p:cNvPicPr>
          <p:nvPr/>
        </p:nvPicPr>
        <p:blipFill>
          <a:blip r:embed="rId3" cstate="print"/>
          <a:srcRect/>
          <a:stretch>
            <a:fillRect/>
          </a:stretch>
        </p:blipFill>
        <p:spPr bwMode="auto">
          <a:xfrm>
            <a:off x="6456363" y="5934075"/>
            <a:ext cx="1154112" cy="720725"/>
          </a:xfrm>
          <a:prstGeom prst="rect">
            <a:avLst/>
          </a:prstGeom>
          <a:solidFill>
            <a:schemeClr val="folHlink"/>
          </a:solidFill>
          <a:ln w="9525">
            <a:solidFill>
              <a:schemeClr val="folHlink"/>
            </a:solidFill>
            <a:miter lim="800000"/>
            <a:headEnd/>
            <a:tailEnd/>
          </a:ln>
        </p:spPr>
      </p:pic>
      <p:pic>
        <p:nvPicPr>
          <p:cNvPr id="17413" name="Picture 5" descr="thumbnail"/>
          <p:cNvPicPr>
            <a:picLocks noChangeAspect="1" noChangeArrowheads="1"/>
          </p:cNvPicPr>
          <p:nvPr/>
        </p:nvPicPr>
        <p:blipFill>
          <a:blip r:embed="rId4" cstate="print"/>
          <a:srcRect/>
          <a:stretch>
            <a:fillRect/>
          </a:stretch>
        </p:blipFill>
        <p:spPr bwMode="auto">
          <a:xfrm>
            <a:off x="7545388" y="4343400"/>
            <a:ext cx="1154112" cy="760413"/>
          </a:xfrm>
          <a:prstGeom prst="rect">
            <a:avLst/>
          </a:prstGeom>
          <a:solidFill>
            <a:schemeClr val="folHlink"/>
          </a:solidFill>
          <a:ln w="9525">
            <a:solidFill>
              <a:schemeClr val="folHlink"/>
            </a:solidFill>
            <a:miter lim="800000"/>
            <a:headEnd/>
            <a:tailEnd/>
          </a:ln>
        </p:spPr>
      </p:pic>
      <p:pic>
        <p:nvPicPr>
          <p:cNvPr id="17414" name="Picture 6" descr="thumbnail"/>
          <p:cNvPicPr>
            <a:picLocks noChangeAspect="1" noChangeArrowheads="1"/>
          </p:cNvPicPr>
          <p:nvPr/>
        </p:nvPicPr>
        <p:blipFill>
          <a:blip r:embed="rId5" cstate="print"/>
          <a:srcRect/>
          <a:stretch>
            <a:fillRect/>
          </a:stretch>
        </p:blipFill>
        <p:spPr bwMode="auto">
          <a:xfrm>
            <a:off x="5329238" y="4343400"/>
            <a:ext cx="1274762" cy="849313"/>
          </a:xfrm>
          <a:prstGeom prst="rect">
            <a:avLst/>
          </a:prstGeom>
          <a:solidFill>
            <a:schemeClr val="folHlink"/>
          </a:solidFill>
          <a:ln w="9525">
            <a:solidFill>
              <a:schemeClr val="folHlink"/>
            </a:solidFill>
            <a:miter lim="800000"/>
            <a:headEnd/>
            <a:tailEnd/>
          </a:ln>
        </p:spPr>
      </p:pic>
      <p:pic>
        <p:nvPicPr>
          <p:cNvPr id="17415" name="Picture 7" descr="thumbnail"/>
          <p:cNvPicPr>
            <a:picLocks noChangeAspect="1" noChangeArrowheads="1"/>
          </p:cNvPicPr>
          <p:nvPr/>
        </p:nvPicPr>
        <p:blipFill>
          <a:blip r:embed="rId6" cstate="print"/>
          <a:srcRect/>
          <a:stretch>
            <a:fillRect/>
          </a:stretch>
        </p:blipFill>
        <p:spPr bwMode="auto">
          <a:xfrm>
            <a:off x="7545388" y="5532438"/>
            <a:ext cx="1154112" cy="762000"/>
          </a:xfrm>
          <a:prstGeom prst="rect">
            <a:avLst/>
          </a:prstGeom>
          <a:solidFill>
            <a:schemeClr val="folHlink"/>
          </a:solidFill>
          <a:ln w="9525">
            <a:solidFill>
              <a:schemeClr val="folHlink"/>
            </a:solidFill>
            <a:miter lim="800000"/>
            <a:headEnd/>
            <a:tailEnd/>
          </a:ln>
        </p:spPr>
      </p:pic>
      <p:pic>
        <p:nvPicPr>
          <p:cNvPr id="17416" name="Picture 8" descr="thumbnail"/>
          <p:cNvPicPr>
            <a:picLocks noChangeAspect="1" noChangeArrowheads="1"/>
          </p:cNvPicPr>
          <p:nvPr/>
        </p:nvPicPr>
        <p:blipFill>
          <a:blip r:embed="rId7" cstate="print"/>
          <a:srcRect/>
          <a:stretch>
            <a:fillRect/>
          </a:stretch>
        </p:blipFill>
        <p:spPr bwMode="auto">
          <a:xfrm>
            <a:off x="6426200" y="4856163"/>
            <a:ext cx="1214438" cy="747712"/>
          </a:xfrm>
          <a:prstGeom prst="rect">
            <a:avLst/>
          </a:prstGeom>
          <a:solidFill>
            <a:schemeClr val="folHlink"/>
          </a:solidFill>
          <a:ln w="9525">
            <a:solidFill>
              <a:schemeClr val="folHlink"/>
            </a:solidFill>
            <a:miter lim="800000"/>
            <a:headEnd/>
            <a:tailEnd/>
          </a:ln>
        </p:spPr>
      </p:pic>
      <p:sp>
        <p:nvSpPr>
          <p:cNvPr id="17417" name="Text Box 10"/>
          <p:cNvSpPr txBox="1">
            <a:spLocks noChangeArrowheads="1"/>
          </p:cNvSpPr>
          <p:nvPr/>
        </p:nvSpPr>
        <p:spPr bwMode="auto">
          <a:xfrm>
            <a:off x="1905000" y="1524000"/>
            <a:ext cx="5791200" cy="579438"/>
          </a:xfrm>
          <a:prstGeom prst="rect">
            <a:avLst/>
          </a:prstGeom>
          <a:noFill/>
          <a:ln w="9525">
            <a:noFill/>
            <a:miter lim="800000"/>
            <a:headEnd/>
            <a:tailEnd/>
          </a:ln>
        </p:spPr>
        <p:txBody>
          <a:bodyPr>
            <a:spAutoFit/>
          </a:bodyPr>
          <a:lstStyle/>
          <a:p>
            <a:pPr>
              <a:spcBef>
                <a:spcPct val="50000"/>
              </a:spcBef>
            </a:pPr>
            <a:r>
              <a:rPr lang="en-US" sz="3200" b="1" dirty="0" err="1"/>
              <a:t>cn</a:t>
            </a:r>
            <a:r>
              <a:rPr lang="en-US" sz="3200" b="1" dirty="0"/>
              <a:t> u </a:t>
            </a:r>
            <a:r>
              <a:rPr lang="en-US" sz="3200" b="1" dirty="0" err="1"/>
              <a:t>jst</a:t>
            </a:r>
            <a:r>
              <a:rPr lang="en-US" sz="3200" b="1" dirty="0"/>
              <a:t> </a:t>
            </a:r>
            <a:r>
              <a:rPr lang="en-US" sz="3200" b="1" dirty="0" err="1"/>
              <a:t>dr</a:t>
            </a:r>
            <a:r>
              <a:rPr lang="en-US" sz="3200" b="1" dirty="0" err="1">
                <a:solidFill>
                  <a:srgbClr val="CC3300"/>
                </a:solidFill>
              </a:rPr>
              <a:t>V</a:t>
            </a:r>
            <a:r>
              <a:rPr lang="en-US" sz="3200" b="1" dirty="0"/>
              <a:t> n do Ø Ls?</a:t>
            </a:r>
          </a:p>
        </p:txBody>
      </p:sp>
      <p:sp>
        <p:nvSpPr>
          <p:cNvPr id="4" name="TextBox 3"/>
          <p:cNvSpPr txBox="1">
            <a:spLocks noChangeArrowheads="1"/>
          </p:cNvSpPr>
          <p:nvPr/>
        </p:nvSpPr>
        <p:spPr bwMode="auto">
          <a:xfrm>
            <a:off x="0" y="-76200"/>
            <a:ext cx="9144000" cy="604837"/>
          </a:xfrm>
          <a:prstGeom prst="rect">
            <a:avLst/>
          </a:prstGeom>
          <a:solidFill>
            <a:srgbClr val="F5D201"/>
          </a:solidFill>
          <a:ln>
            <a:solidFill>
              <a:schemeClr val="bg2">
                <a:lumMod val="75000"/>
              </a:schemeClr>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3200" b="1" i="1" dirty="0">
                <a:solidFill>
                  <a:srgbClr val="000000"/>
                </a:solidFill>
                <a:cs typeface="Arial" charset="0"/>
              </a:rPr>
              <a:t>Georgia Struck-By Alliance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304800" y="838200"/>
            <a:ext cx="9144000" cy="400110"/>
          </a:xfrm>
          <a:prstGeom prst="rect">
            <a:avLst/>
          </a:prstGeom>
          <a:noFill/>
          <a:ln w="9525">
            <a:noFill/>
            <a:miter lim="800000"/>
            <a:headEnd/>
            <a:tailEnd/>
          </a:ln>
        </p:spPr>
        <p:txBody>
          <a:bodyPr wrap="square">
            <a:spAutoFit/>
          </a:bodyPr>
          <a:lstStyle/>
          <a:p>
            <a:r>
              <a:rPr lang="en-US" sz="2000" b="1" i="1" dirty="0">
                <a:latin typeface="Calibri" pitchFamily="34" charset="0"/>
              </a:rPr>
              <a:t>Year after year, the leading cause of </a:t>
            </a:r>
            <a:r>
              <a:rPr lang="en-US" sz="2000" b="1" i="1" dirty="0" smtClean="0">
                <a:latin typeface="Calibri" pitchFamily="34" charset="0"/>
              </a:rPr>
              <a:t>worker </a:t>
            </a:r>
            <a:r>
              <a:rPr lang="en-US" sz="2000" b="1" i="1" dirty="0">
                <a:latin typeface="Calibri" pitchFamily="34" charset="0"/>
              </a:rPr>
              <a:t>fatalities is motor vehicle crashes.</a:t>
            </a:r>
          </a:p>
        </p:txBody>
      </p:sp>
      <p:sp>
        <p:nvSpPr>
          <p:cNvPr id="18435" name="Rectangle 5"/>
          <p:cNvSpPr>
            <a:spLocks noChangeArrowheads="1"/>
          </p:cNvSpPr>
          <p:nvPr/>
        </p:nvSpPr>
        <p:spPr bwMode="auto">
          <a:xfrm>
            <a:off x="762000" y="1524000"/>
            <a:ext cx="2503488" cy="457200"/>
          </a:xfrm>
          <a:prstGeom prst="rect">
            <a:avLst/>
          </a:prstGeom>
          <a:noFill/>
          <a:ln w="9525">
            <a:noFill/>
            <a:miter lim="800000"/>
            <a:headEnd/>
            <a:tailEnd/>
          </a:ln>
        </p:spPr>
        <p:txBody>
          <a:bodyPr wrap="none">
            <a:spAutoFit/>
          </a:bodyPr>
          <a:lstStyle/>
          <a:p>
            <a:r>
              <a:rPr lang="en-US" sz="2400" b="1" i="1" dirty="0">
                <a:latin typeface="Calibri" pitchFamily="34" charset="0"/>
              </a:rPr>
              <a:t>What </a:t>
            </a:r>
            <a:r>
              <a:rPr lang="en-US" sz="2400" b="1" i="1" u="sng" dirty="0">
                <a:latin typeface="Calibri" pitchFamily="34" charset="0"/>
              </a:rPr>
              <a:t>YOU</a:t>
            </a:r>
            <a:r>
              <a:rPr lang="en-US" sz="2400" b="1" i="1" dirty="0">
                <a:latin typeface="Calibri" pitchFamily="34" charset="0"/>
              </a:rPr>
              <a:t> can do:</a:t>
            </a:r>
          </a:p>
        </p:txBody>
      </p:sp>
      <p:sp>
        <p:nvSpPr>
          <p:cNvPr id="18436" name="Rectangle 6"/>
          <p:cNvSpPr>
            <a:spLocks noChangeArrowheads="1"/>
          </p:cNvSpPr>
          <p:nvPr/>
        </p:nvSpPr>
        <p:spPr bwMode="auto">
          <a:xfrm>
            <a:off x="2362200" y="2590800"/>
            <a:ext cx="1952625" cy="396875"/>
          </a:xfrm>
          <a:prstGeom prst="rect">
            <a:avLst/>
          </a:prstGeom>
          <a:noFill/>
          <a:ln w="9525">
            <a:noFill/>
            <a:miter lim="800000"/>
            <a:headEnd/>
            <a:tailEnd/>
          </a:ln>
        </p:spPr>
        <p:txBody>
          <a:bodyPr wrap="none">
            <a:spAutoFit/>
          </a:bodyPr>
          <a:lstStyle/>
          <a:p>
            <a:r>
              <a:rPr lang="en-US" sz="2000" b="1" i="1" dirty="0">
                <a:latin typeface="Calibri" pitchFamily="34" charset="0"/>
              </a:rPr>
              <a:t>Lead by example</a:t>
            </a:r>
          </a:p>
        </p:txBody>
      </p:sp>
      <p:sp>
        <p:nvSpPr>
          <p:cNvPr id="18437" name="Rectangle 7"/>
          <p:cNvSpPr>
            <a:spLocks noChangeArrowheads="1"/>
          </p:cNvSpPr>
          <p:nvPr/>
        </p:nvSpPr>
        <p:spPr bwMode="auto">
          <a:xfrm>
            <a:off x="1447800" y="2133600"/>
            <a:ext cx="3830637" cy="396875"/>
          </a:xfrm>
          <a:prstGeom prst="rect">
            <a:avLst/>
          </a:prstGeom>
          <a:noFill/>
          <a:ln w="9525">
            <a:noFill/>
            <a:miter lim="800000"/>
            <a:headEnd/>
            <a:tailEnd/>
          </a:ln>
        </p:spPr>
        <p:txBody>
          <a:bodyPr wrap="none">
            <a:spAutoFit/>
          </a:bodyPr>
          <a:lstStyle/>
          <a:p>
            <a:pPr lvl="1">
              <a:spcBef>
                <a:spcPct val="20000"/>
              </a:spcBef>
              <a:buClr>
                <a:schemeClr val="accent1"/>
              </a:buClr>
              <a:buSzPct val="75000"/>
              <a:buFont typeface="Wingdings" pitchFamily="2" charset="2"/>
              <a:buNone/>
            </a:pPr>
            <a:r>
              <a:rPr lang="en-US" sz="2000" b="1" i="1" dirty="0">
                <a:latin typeface="Calibri" pitchFamily="34" charset="0"/>
              </a:rPr>
              <a:t>Work with your employers to: </a:t>
            </a:r>
          </a:p>
        </p:txBody>
      </p:sp>
      <p:sp>
        <p:nvSpPr>
          <p:cNvPr id="18438" name="Rectangle 8"/>
          <p:cNvSpPr>
            <a:spLocks noChangeArrowheads="1"/>
          </p:cNvSpPr>
          <p:nvPr/>
        </p:nvSpPr>
        <p:spPr bwMode="auto">
          <a:xfrm>
            <a:off x="1676400" y="2971800"/>
            <a:ext cx="5181600" cy="2308225"/>
          </a:xfrm>
          <a:prstGeom prst="rect">
            <a:avLst/>
          </a:prstGeom>
          <a:noFill/>
          <a:ln w="9525">
            <a:noFill/>
            <a:miter lim="800000"/>
            <a:headEnd/>
            <a:tailEnd/>
          </a:ln>
        </p:spPr>
        <p:txBody>
          <a:bodyPr>
            <a:spAutoFit/>
          </a:bodyPr>
          <a:lstStyle/>
          <a:p>
            <a:pPr lvl="2"/>
            <a:r>
              <a:rPr lang="en-US" b="1" i="1" dirty="0">
                <a:latin typeface="Calibri" pitchFamily="34" charset="0"/>
              </a:rPr>
              <a:t>Declare work vehicles “text-free zones” </a:t>
            </a:r>
          </a:p>
          <a:p>
            <a:pPr lvl="2"/>
            <a:endParaRPr lang="en-US" b="1" i="1" dirty="0">
              <a:latin typeface="Calibri" pitchFamily="34" charset="0"/>
            </a:endParaRPr>
          </a:p>
          <a:p>
            <a:pPr lvl="2"/>
            <a:r>
              <a:rPr lang="en-US" b="1" i="1" dirty="0">
                <a:solidFill>
                  <a:srgbClr val="FF0000"/>
                </a:solidFill>
                <a:latin typeface="Calibri" pitchFamily="34" charset="0"/>
              </a:rPr>
              <a:t>FOLLOW COMPANY/EMPLOYER POLICIES THAT BAN TEXTING WHILE DRIVING </a:t>
            </a:r>
          </a:p>
          <a:p>
            <a:pPr lvl="2"/>
            <a:endParaRPr lang="en-US" b="1" i="1" dirty="0">
              <a:solidFill>
                <a:srgbClr val="FF0000"/>
              </a:solidFill>
              <a:latin typeface="Calibri" pitchFamily="34" charset="0"/>
            </a:endParaRPr>
          </a:p>
          <a:p>
            <a:pPr lvl="2"/>
            <a:r>
              <a:rPr lang="en-US" b="1" i="1" dirty="0">
                <a:latin typeface="Calibri" pitchFamily="34" charset="0"/>
              </a:rPr>
              <a:t>Establish work procedures and rules that do not make it necessary to text while driving in order to carry out job duties</a:t>
            </a:r>
          </a:p>
        </p:txBody>
      </p:sp>
      <p:sp>
        <p:nvSpPr>
          <p:cNvPr id="4" name="TextBox 3"/>
          <p:cNvSpPr txBox="1">
            <a:spLocks noChangeArrowheads="1"/>
          </p:cNvSpPr>
          <p:nvPr/>
        </p:nvSpPr>
        <p:spPr bwMode="auto">
          <a:xfrm>
            <a:off x="0" y="0"/>
            <a:ext cx="9144000" cy="604838"/>
          </a:xfrm>
          <a:prstGeom prst="rect">
            <a:avLst/>
          </a:prstGeom>
          <a:solidFill>
            <a:srgbClr val="F5D201"/>
          </a:solidFill>
          <a:ln>
            <a:solidFill>
              <a:schemeClr val="bg2">
                <a:lumMod val="75000"/>
              </a:schemeClr>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3200" b="1" i="1" dirty="0">
                <a:solidFill>
                  <a:srgbClr val="000000"/>
                </a:solidFill>
                <a:cs typeface="Arial" charset="0"/>
              </a:rPr>
              <a:t>Georgia Struck-By Alliance</a:t>
            </a:r>
          </a:p>
        </p:txBody>
      </p:sp>
      <p:pic>
        <p:nvPicPr>
          <p:cNvPr id="18440" name="Picture 11" descr="thumbnail"/>
          <p:cNvPicPr>
            <a:picLocks noChangeAspect="1" noChangeArrowheads="1"/>
          </p:cNvPicPr>
          <p:nvPr/>
        </p:nvPicPr>
        <p:blipFill>
          <a:blip r:embed="rId2" cstate="print"/>
          <a:srcRect/>
          <a:stretch>
            <a:fillRect/>
          </a:stretch>
        </p:blipFill>
        <p:spPr bwMode="auto">
          <a:xfrm>
            <a:off x="6629400" y="1447800"/>
            <a:ext cx="2286000" cy="1714500"/>
          </a:xfrm>
          <a:prstGeom prst="rect">
            <a:avLst/>
          </a:prstGeom>
          <a:noFill/>
          <a:ln w="9525">
            <a:noFill/>
            <a:miter lim="800000"/>
            <a:headEnd/>
            <a:tailEnd/>
          </a:ln>
        </p:spPr>
      </p:pic>
      <p:pic>
        <p:nvPicPr>
          <p:cNvPr id="18441" name="Picture 13" descr="HFRR630"/>
          <p:cNvPicPr>
            <a:picLocks noChangeAspect="1" noChangeArrowheads="1"/>
          </p:cNvPicPr>
          <p:nvPr/>
        </p:nvPicPr>
        <p:blipFill>
          <a:blip r:embed="rId3" cstate="print"/>
          <a:srcRect/>
          <a:stretch>
            <a:fillRect/>
          </a:stretch>
        </p:blipFill>
        <p:spPr bwMode="auto">
          <a:xfrm>
            <a:off x="381000" y="3124200"/>
            <a:ext cx="1447800" cy="1447800"/>
          </a:xfrm>
          <a:prstGeom prst="rect">
            <a:avLst/>
          </a:prstGeom>
          <a:noFill/>
          <a:ln w="9525">
            <a:noFill/>
            <a:miter lim="800000"/>
            <a:headEnd/>
            <a:tailEnd/>
          </a:ln>
        </p:spPr>
      </p:pic>
      <p:pic>
        <p:nvPicPr>
          <p:cNvPr id="18442" name="Picture 17" descr="thumbnail"/>
          <p:cNvPicPr>
            <a:picLocks noChangeAspect="1" noChangeArrowheads="1"/>
          </p:cNvPicPr>
          <p:nvPr/>
        </p:nvPicPr>
        <p:blipFill>
          <a:blip r:embed="rId4" cstate="print"/>
          <a:srcRect/>
          <a:stretch>
            <a:fillRect/>
          </a:stretch>
        </p:blipFill>
        <p:spPr bwMode="auto">
          <a:xfrm>
            <a:off x="457200" y="5334000"/>
            <a:ext cx="1352550" cy="896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304800" y="1524000"/>
            <a:ext cx="86868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eaLnBrk="0" hangingPunct="0">
              <a:spcBef>
                <a:spcPct val="20000"/>
              </a:spcBef>
              <a:buFont typeface="Arial" pitchFamily="34" charset="0"/>
              <a:buChar char="•"/>
              <a:defRPr/>
            </a:pPr>
            <a:r>
              <a:rPr lang="en-US" sz="2000" b="1" i="1" dirty="0">
                <a:solidFill>
                  <a:prstClr val="black"/>
                </a:solidFill>
                <a:latin typeface="Calibri"/>
                <a:cs typeface="+mn-cs"/>
              </a:rPr>
              <a:t>In </a:t>
            </a:r>
            <a:r>
              <a:rPr lang="en-US" sz="2000" b="1" i="1" dirty="0" smtClean="0">
                <a:solidFill>
                  <a:prstClr val="black"/>
                </a:solidFill>
                <a:latin typeface="Calibri"/>
                <a:cs typeface="+mn-cs"/>
              </a:rPr>
              <a:t>2014, 3,179 </a:t>
            </a:r>
            <a:r>
              <a:rPr lang="en-US" sz="2000" b="1" i="1" dirty="0">
                <a:solidFill>
                  <a:prstClr val="black"/>
                </a:solidFill>
                <a:latin typeface="Calibri"/>
                <a:cs typeface="+mn-cs"/>
              </a:rPr>
              <a:t>people were killed on U.S. roadways and an estimated additional </a:t>
            </a:r>
            <a:r>
              <a:rPr lang="en-US" sz="2000" b="1" i="1" dirty="0" smtClean="0">
                <a:solidFill>
                  <a:prstClr val="black"/>
                </a:solidFill>
                <a:latin typeface="Calibri"/>
                <a:cs typeface="+mn-cs"/>
              </a:rPr>
              <a:t>431,000 </a:t>
            </a:r>
            <a:r>
              <a:rPr lang="en-US" sz="2000" b="1" i="1" dirty="0">
                <a:solidFill>
                  <a:prstClr val="black"/>
                </a:solidFill>
                <a:latin typeface="Calibri"/>
                <a:cs typeface="+mn-cs"/>
              </a:rPr>
              <a:t>were injured in motor vehicle crashes that were reported to have involved distracted driving (FARS and GES).</a:t>
            </a:r>
          </a:p>
          <a:p>
            <a:pPr marL="342900" indent="-342900" eaLnBrk="0" hangingPunct="0">
              <a:spcBef>
                <a:spcPct val="20000"/>
              </a:spcBef>
              <a:buFont typeface="Arial" pitchFamily="34" charset="0"/>
              <a:buChar char="•"/>
              <a:defRPr/>
            </a:pPr>
            <a:endParaRPr lang="en-US" sz="2000" b="1" i="1" dirty="0">
              <a:solidFill>
                <a:prstClr val="black"/>
              </a:solidFill>
              <a:latin typeface="Calibri"/>
              <a:cs typeface="+mn-cs"/>
            </a:endParaRPr>
          </a:p>
          <a:p>
            <a:pPr marL="342900" indent="-342900" eaLnBrk="0" hangingPunct="0">
              <a:spcBef>
                <a:spcPct val="20000"/>
              </a:spcBef>
              <a:buFont typeface="Arial" pitchFamily="34" charset="0"/>
              <a:buChar char="•"/>
              <a:defRPr/>
            </a:pPr>
            <a:r>
              <a:rPr lang="en-US" sz="2000" b="1" i="1" dirty="0">
                <a:solidFill>
                  <a:prstClr val="black"/>
                </a:solidFill>
                <a:latin typeface="Calibri"/>
                <a:cs typeface="+mn-cs"/>
              </a:rPr>
              <a:t>Of those people killed in distracted-driving-related crashes in </a:t>
            </a:r>
            <a:r>
              <a:rPr lang="en-US" sz="2000" b="1" i="1" dirty="0" smtClean="0">
                <a:solidFill>
                  <a:prstClr val="black"/>
                </a:solidFill>
                <a:latin typeface="Calibri"/>
                <a:cs typeface="+mn-cs"/>
              </a:rPr>
              <a:t>2014, 385 </a:t>
            </a:r>
            <a:r>
              <a:rPr lang="en-US" sz="2000" b="1" i="1" dirty="0">
                <a:solidFill>
                  <a:prstClr val="black"/>
                </a:solidFill>
                <a:latin typeface="Calibri"/>
                <a:cs typeface="+mn-cs"/>
              </a:rPr>
              <a:t>involved reports of a cell phone as a distraction (</a:t>
            </a:r>
            <a:r>
              <a:rPr lang="en-US" sz="2000" b="1" i="1" dirty="0" smtClean="0">
                <a:solidFill>
                  <a:prstClr val="black"/>
                </a:solidFill>
                <a:latin typeface="Calibri"/>
                <a:cs typeface="+mn-cs"/>
              </a:rPr>
              <a:t>13% </a:t>
            </a:r>
            <a:r>
              <a:rPr lang="en-US" sz="2000" b="1" i="1" dirty="0">
                <a:solidFill>
                  <a:prstClr val="black"/>
                </a:solidFill>
                <a:latin typeface="Calibri"/>
                <a:cs typeface="+mn-cs"/>
              </a:rPr>
              <a:t>of fatalities in distraction-related crashes).</a:t>
            </a:r>
          </a:p>
          <a:p>
            <a:pPr marL="342900" indent="-342900" fontAlgn="t">
              <a:buFont typeface="Arial" pitchFamily="34" charset="0"/>
              <a:buChar char="•"/>
              <a:defRPr/>
            </a:pPr>
            <a:endParaRPr lang="en-US" sz="2000" b="1" i="1" dirty="0">
              <a:latin typeface="Calibri" pitchFamily="34" charset="0"/>
            </a:endParaRPr>
          </a:p>
          <a:p>
            <a:pPr marL="342900" indent="-342900" fontAlgn="t">
              <a:buFont typeface="Arial" pitchFamily="34" charset="0"/>
              <a:buChar char="•"/>
              <a:defRPr/>
            </a:pPr>
            <a:r>
              <a:rPr lang="en-US" sz="2000" b="1" i="1" dirty="0">
                <a:latin typeface="Calibri" pitchFamily="34" charset="0"/>
              </a:rPr>
              <a:t>In </a:t>
            </a:r>
            <a:r>
              <a:rPr lang="en-US" sz="2000" b="1" i="1" dirty="0" smtClean="0">
                <a:latin typeface="Calibri" pitchFamily="34" charset="0"/>
              </a:rPr>
              <a:t>2014, 32,675 </a:t>
            </a:r>
            <a:r>
              <a:rPr lang="en-US" sz="2000" b="1" i="1" dirty="0">
                <a:latin typeface="Calibri" pitchFamily="34" charset="0"/>
              </a:rPr>
              <a:t>people died in motor vehicle traffic crashes in the United States – the lowest number of fatalities since 1949 (30,246 fatalities in 1949).</a:t>
            </a:r>
          </a:p>
          <a:p>
            <a:pPr marL="342900" indent="-342900" fontAlgn="t">
              <a:buFont typeface="Arial" pitchFamily="34" charset="0"/>
              <a:buChar char="•"/>
              <a:defRPr/>
            </a:pPr>
            <a:endParaRPr lang="en-US" sz="2000" b="1" i="1" dirty="0">
              <a:latin typeface="Calibri" pitchFamily="34" charset="0"/>
            </a:endParaRPr>
          </a:p>
          <a:p>
            <a:pPr marL="342900" indent="-342900" fontAlgn="t">
              <a:buFont typeface="Arial" pitchFamily="34" charset="0"/>
              <a:buChar char="•"/>
              <a:defRPr/>
            </a:pPr>
            <a:r>
              <a:rPr lang="en-US" sz="2000" b="1" i="1" dirty="0">
                <a:latin typeface="Calibri" pitchFamily="34" charset="0"/>
              </a:rPr>
              <a:t>Approximately </a:t>
            </a:r>
            <a:r>
              <a:rPr lang="en-US" sz="2000" b="1" i="1" dirty="0" smtClean="0">
                <a:latin typeface="Calibri" pitchFamily="34" charset="0"/>
              </a:rPr>
              <a:t>2.338 </a:t>
            </a:r>
            <a:r>
              <a:rPr lang="en-US" sz="2000" b="1" i="1" dirty="0">
                <a:latin typeface="Calibri" pitchFamily="34" charset="0"/>
              </a:rPr>
              <a:t>million people were injured in motor vehicle traffic crashes in </a:t>
            </a:r>
            <a:r>
              <a:rPr lang="en-US" sz="2000" b="1" i="1" dirty="0" smtClean="0">
                <a:latin typeface="Calibri" pitchFamily="34" charset="0"/>
              </a:rPr>
              <a:t>2014, </a:t>
            </a:r>
            <a:r>
              <a:rPr lang="en-US" sz="2000" b="1" i="1" dirty="0">
                <a:latin typeface="Calibri" pitchFamily="34" charset="0"/>
              </a:rPr>
              <a:t>compared to </a:t>
            </a:r>
            <a:r>
              <a:rPr lang="en-US" sz="2000" b="1" i="1" dirty="0" smtClean="0">
                <a:latin typeface="Calibri" pitchFamily="34" charset="0"/>
              </a:rPr>
              <a:t>2.313 </a:t>
            </a:r>
            <a:r>
              <a:rPr lang="en-US" sz="2000" b="1" i="1" dirty="0">
                <a:latin typeface="Calibri" pitchFamily="34" charset="0"/>
              </a:rPr>
              <a:t>million in </a:t>
            </a:r>
            <a:r>
              <a:rPr lang="en-US" sz="2000" b="1" i="1" dirty="0" smtClean="0">
                <a:latin typeface="Calibri" pitchFamily="34" charset="0"/>
              </a:rPr>
              <a:t>2013 </a:t>
            </a:r>
            <a:r>
              <a:rPr lang="en-US" sz="2000" b="1" i="1" dirty="0">
                <a:latin typeface="Calibri" pitchFamily="34" charset="0"/>
              </a:rPr>
              <a:t>according to NHTSA’s National Automotive Sampling System (NASS) &amp; General Estimates System (GES).   </a:t>
            </a:r>
          </a:p>
          <a:p>
            <a:pPr fontAlgn="t">
              <a:defRPr/>
            </a:pPr>
            <a:endParaRPr lang="en-US" sz="1200" b="1" i="1" dirty="0">
              <a:latin typeface="Calibri" pitchFamily="34" charset="0"/>
            </a:endParaRPr>
          </a:p>
          <a:p>
            <a:pPr fontAlgn="t">
              <a:buFontTx/>
              <a:buChar char="•"/>
              <a:defRPr/>
            </a:pPr>
            <a:endParaRPr lang="en-US" sz="2400" b="1" i="1" dirty="0">
              <a:latin typeface="Calibri" pitchFamily="34" charset="0"/>
            </a:endParaRPr>
          </a:p>
          <a:p>
            <a:pPr fontAlgn="t">
              <a:defRPr/>
            </a:pPr>
            <a:endParaRPr lang="en-US" sz="2400" b="1" i="1" dirty="0">
              <a:latin typeface="Calibri" pitchFamily="34" charset="0"/>
            </a:endParaRPr>
          </a:p>
          <a:p>
            <a:pPr fontAlgn="t">
              <a:buFont typeface="Arial" pitchFamily="34" charset="0"/>
              <a:buNone/>
              <a:defRPr/>
            </a:pPr>
            <a:endParaRPr lang="en-US" sz="2400" b="1" i="1" dirty="0">
              <a:latin typeface="Calibri" pitchFamily="34" charset="0"/>
            </a:endParaRPr>
          </a:p>
        </p:txBody>
      </p:sp>
      <p:sp>
        <p:nvSpPr>
          <p:cNvPr id="19459" name="TextBox 4"/>
          <p:cNvSpPr txBox="1">
            <a:spLocks noChangeArrowheads="1"/>
          </p:cNvSpPr>
          <p:nvPr/>
        </p:nvSpPr>
        <p:spPr bwMode="auto">
          <a:xfrm>
            <a:off x="2286000" y="898525"/>
            <a:ext cx="4419600" cy="579438"/>
          </a:xfrm>
          <a:prstGeom prst="rect">
            <a:avLst/>
          </a:prstGeom>
          <a:noFill/>
          <a:ln w="9525">
            <a:noFill/>
            <a:miter lim="800000"/>
            <a:headEnd/>
            <a:tailEnd/>
          </a:ln>
        </p:spPr>
        <p:txBody>
          <a:bodyPr>
            <a:spAutoFit/>
          </a:bodyPr>
          <a:lstStyle/>
          <a:p>
            <a:pPr algn="ctr"/>
            <a:r>
              <a:rPr lang="en-US" sz="3200" b="1" i="1">
                <a:latin typeface="Calibri" pitchFamily="34" charset="0"/>
              </a:rPr>
              <a:t>Work Zone Facts</a:t>
            </a:r>
          </a:p>
        </p:txBody>
      </p:sp>
      <p:sp>
        <p:nvSpPr>
          <p:cNvPr id="7" name="TextBox 3"/>
          <p:cNvSpPr txBox="1">
            <a:spLocks noChangeArrowheads="1"/>
          </p:cNvSpPr>
          <p:nvPr/>
        </p:nvSpPr>
        <p:spPr bwMode="auto">
          <a:xfrm>
            <a:off x="0" y="0"/>
            <a:ext cx="9144000" cy="604838"/>
          </a:xfrm>
          <a:prstGeom prst="rect">
            <a:avLst/>
          </a:prstGeom>
          <a:solidFill>
            <a:srgbClr val="F5D201"/>
          </a:solidFill>
          <a:ln>
            <a:solidFill>
              <a:schemeClr val="bg2">
                <a:lumMod val="75000"/>
              </a:schemeClr>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3200" b="1" i="1" dirty="0">
                <a:solidFill>
                  <a:srgbClr val="000000"/>
                </a:solidFill>
                <a:cs typeface="Arial" charset="0"/>
              </a:rPr>
              <a:t>Georgia Struck-By Alliance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4"/>
          <p:cNvSpPr>
            <a:spLocks noGrp="1" noChangeArrowheads="1"/>
          </p:cNvSpPr>
          <p:nvPr>
            <p:ph type="title"/>
          </p:nvPr>
        </p:nvSpPr>
        <p:spPr>
          <a:xfrm>
            <a:off x="0" y="533400"/>
            <a:ext cx="9144000" cy="1143000"/>
          </a:xfrm>
        </p:spPr>
        <p:txBody>
          <a:bodyPr/>
          <a:lstStyle/>
          <a:p>
            <a:r>
              <a:rPr lang="en-US" sz="3200" b="1" i="1" dirty="0" smtClean="0"/>
              <a:t>Work Zone Facts</a:t>
            </a:r>
          </a:p>
        </p:txBody>
      </p:sp>
      <p:sp>
        <p:nvSpPr>
          <p:cNvPr id="20483" name="TextBox 3"/>
          <p:cNvSpPr>
            <a:spLocks noGrp="1" noChangeArrowheads="1"/>
          </p:cNvSpPr>
          <p:nvPr>
            <p:ph type="body" idx="1"/>
          </p:nvPr>
        </p:nvSpPr>
        <p:spPr>
          <a:xfrm>
            <a:off x="0" y="0"/>
            <a:ext cx="9144000" cy="533400"/>
          </a:xfrm>
          <a:solidFill>
            <a:srgbClr val="F5D201"/>
          </a:solidFill>
          <a:ln w="25400" algn="ctr">
            <a:solidFill>
              <a:srgbClr val="C4BD97"/>
            </a:solidFill>
          </a:ln>
        </p:spPr>
        <p:txBody>
          <a:bodyPr/>
          <a:lstStyle/>
          <a:p>
            <a:pPr algn="ctr">
              <a:lnSpc>
                <a:spcPct val="90000"/>
              </a:lnSpc>
              <a:spcBef>
                <a:spcPct val="0"/>
              </a:spcBef>
              <a:buFontTx/>
              <a:buNone/>
            </a:pPr>
            <a:r>
              <a:rPr lang="en-US" b="1" i="1" smtClean="0"/>
              <a:t>Georgia Struck-By Alliance</a:t>
            </a:r>
          </a:p>
        </p:txBody>
      </p:sp>
      <p:sp>
        <p:nvSpPr>
          <p:cNvPr id="20484" name="Rectangle 4"/>
          <p:cNvSpPr>
            <a:spLocks noChangeArrowheads="1"/>
          </p:cNvSpPr>
          <p:nvPr/>
        </p:nvSpPr>
        <p:spPr bwMode="auto">
          <a:xfrm>
            <a:off x="762000" y="1676400"/>
            <a:ext cx="8077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Arial" pitchFamily="34" charset="0"/>
              <a:buChar char="•"/>
              <a:defRPr/>
            </a:pPr>
            <a:r>
              <a:rPr lang="en-US" sz="2400" b="1" i="1" dirty="0">
                <a:latin typeface="Calibri" pitchFamily="34" charset="0"/>
              </a:rPr>
              <a:t>½ of fatal work zone crashes occur during the day; most on weekdays and most in summer and fall.</a:t>
            </a:r>
          </a:p>
          <a:p>
            <a:pPr>
              <a:defRPr/>
            </a:pPr>
            <a:endParaRPr lang="en-US" sz="2400" b="1" i="1" dirty="0">
              <a:latin typeface="Calibri" pitchFamily="34" charset="0"/>
            </a:endParaRPr>
          </a:p>
          <a:p>
            <a:pPr marL="342900" indent="-342900">
              <a:buFont typeface="Arial" pitchFamily="34" charset="0"/>
              <a:buChar char="•"/>
              <a:defRPr/>
            </a:pPr>
            <a:r>
              <a:rPr lang="en-US" sz="2400" b="1" i="1" dirty="0">
                <a:latin typeface="Calibri" pitchFamily="34" charset="0"/>
              </a:rPr>
              <a:t>More than 20% of the National Highway System is under construction during peak season.</a:t>
            </a:r>
          </a:p>
          <a:p>
            <a:pPr>
              <a:defRPr/>
            </a:pPr>
            <a:endParaRPr lang="en-US" sz="2400" b="1" i="1" dirty="0">
              <a:latin typeface="Calibri" pitchFamily="34" charset="0"/>
            </a:endParaRPr>
          </a:p>
          <a:p>
            <a:pPr marL="342900" indent="-342900">
              <a:buFont typeface="Arial" pitchFamily="34" charset="0"/>
              <a:buChar char="•"/>
              <a:defRPr/>
            </a:pPr>
            <a:r>
              <a:rPr lang="en-US" sz="2400" b="1" i="1" dirty="0">
                <a:latin typeface="Calibri" pitchFamily="34" charset="0"/>
              </a:rPr>
              <a:t>An estimate 12 billion vehicles travel a year through active work zones along roadways.</a:t>
            </a:r>
          </a:p>
          <a:p>
            <a:pPr marL="342900" indent="-342900">
              <a:buFont typeface="Arial" pitchFamily="34" charset="0"/>
              <a:buChar char="•"/>
              <a:defRPr/>
            </a:pPr>
            <a:endParaRPr lang="en-US" sz="2400" b="1" i="1" dirty="0">
              <a:latin typeface="Calibri" pitchFamily="34" charset="0"/>
            </a:endParaRPr>
          </a:p>
          <a:p>
            <a:pPr marL="342900" indent="-342900">
              <a:buFont typeface="Arial" pitchFamily="34" charset="0"/>
              <a:buChar char="•"/>
              <a:defRPr/>
            </a:pPr>
            <a:r>
              <a:rPr lang="en-US" sz="2400" b="1" i="1" dirty="0">
                <a:latin typeface="Calibri" pitchFamily="34" charset="0"/>
              </a:rPr>
              <a:t>For thousands of utility and highway work zone employees, the heavily traveled roadways and work zones are their offices.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body" idx="1"/>
          </p:nvPr>
        </p:nvSpPr>
        <p:spPr/>
        <p:txBody>
          <a:bodyPr/>
          <a:lstStyle/>
          <a:p>
            <a:endParaRPr lang="en-US" smtClean="0"/>
          </a:p>
          <a:p>
            <a:endParaRPr lang="en-US" smtClean="0"/>
          </a:p>
          <a:p>
            <a:pPr>
              <a:buFont typeface="Wingdings" pitchFamily="2" charset="2"/>
              <a:buChar char="§"/>
            </a:pPr>
            <a:endParaRPr lang="en-US" sz="3400" smtClean="0"/>
          </a:p>
          <a:p>
            <a:endParaRPr lang="en-US" smtClean="0"/>
          </a:p>
        </p:txBody>
      </p:sp>
      <p:sp>
        <p:nvSpPr>
          <p:cNvPr id="21507" name="Text Box 4"/>
          <p:cNvSpPr txBox="1">
            <a:spLocks noChangeArrowheads="1"/>
          </p:cNvSpPr>
          <p:nvPr/>
        </p:nvSpPr>
        <p:spPr bwMode="auto">
          <a:xfrm>
            <a:off x="762000" y="1066800"/>
            <a:ext cx="7696200" cy="8489950"/>
          </a:xfrm>
          <a:prstGeom prst="rect">
            <a:avLst/>
          </a:prstGeom>
          <a:noFill/>
          <a:ln w="9525">
            <a:noFill/>
            <a:miter lim="800000"/>
            <a:headEnd/>
            <a:tailEnd/>
          </a:ln>
        </p:spPr>
        <p:txBody>
          <a:bodyPr>
            <a:spAutoFit/>
          </a:bodyPr>
          <a:lstStyle/>
          <a:p>
            <a:pPr>
              <a:spcBef>
                <a:spcPct val="50000"/>
              </a:spcBef>
            </a:pPr>
            <a:r>
              <a:rPr lang="en-US" sz="2400" b="1" i="1">
                <a:latin typeface="Calibri" pitchFamily="34" charset="0"/>
              </a:rPr>
              <a:t>For additional information on distracted driving, these sites are available:</a:t>
            </a:r>
          </a:p>
          <a:p>
            <a:pPr>
              <a:spcBef>
                <a:spcPct val="50000"/>
              </a:spcBef>
              <a:buFontTx/>
              <a:buChar char="•"/>
            </a:pPr>
            <a:r>
              <a:rPr lang="en-US" sz="2400" b="1" i="1" dirty="0">
                <a:latin typeface="Calibri" pitchFamily="34" charset="0"/>
              </a:rPr>
              <a:t>  National Institute for Occupational Safety and Health:                       	</a:t>
            </a:r>
            <a:r>
              <a:rPr lang="en-US" sz="2400" b="1" i="1" dirty="0">
                <a:latin typeface="Calibri" pitchFamily="34" charset="0"/>
                <a:hlinkClick r:id="rId2"/>
              </a:rPr>
              <a:t>www.cdc.gov/niosh</a:t>
            </a:r>
            <a:endParaRPr lang="en-US" sz="2400" b="1" i="1" dirty="0">
              <a:latin typeface="Calibri" pitchFamily="34" charset="0"/>
            </a:endParaRPr>
          </a:p>
          <a:p>
            <a:pPr>
              <a:spcBef>
                <a:spcPct val="50000"/>
              </a:spcBef>
              <a:buFontTx/>
              <a:buChar char="•"/>
            </a:pPr>
            <a:r>
              <a:rPr lang="en-US" sz="2400" b="1" i="1" dirty="0">
                <a:latin typeface="Calibri" pitchFamily="34" charset="0"/>
              </a:rPr>
              <a:t>  National Safety Council:  </a:t>
            </a:r>
            <a:r>
              <a:rPr lang="en-US" sz="2400" b="1" i="1" dirty="0">
                <a:latin typeface="Calibri" pitchFamily="34" charset="0"/>
                <a:hlinkClick r:id="rId3"/>
              </a:rPr>
              <a:t>www.nsc.org</a:t>
            </a:r>
            <a:endParaRPr lang="en-US" sz="2400" b="1" i="1" dirty="0">
              <a:latin typeface="Calibri" pitchFamily="34" charset="0"/>
            </a:endParaRPr>
          </a:p>
          <a:p>
            <a:pPr>
              <a:spcBef>
                <a:spcPct val="50000"/>
              </a:spcBef>
              <a:buFontTx/>
              <a:buChar char="•"/>
            </a:pPr>
            <a:r>
              <a:rPr lang="en-US" sz="2400" b="1" i="1" dirty="0">
                <a:latin typeface="Calibri" pitchFamily="34" charset="0"/>
              </a:rPr>
              <a:t>  U.S. Department of Transportation:  </a:t>
            </a:r>
            <a:r>
              <a:rPr lang="en-US" sz="2400" b="1" i="1" dirty="0">
                <a:latin typeface="Calibri" pitchFamily="34" charset="0"/>
                <a:hlinkClick r:id="rId4"/>
              </a:rPr>
              <a:t>www.dot.gov</a:t>
            </a:r>
            <a:endParaRPr lang="en-US" sz="2400" b="1" i="1" dirty="0">
              <a:latin typeface="Calibri" pitchFamily="34" charset="0"/>
            </a:endParaRPr>
          </a:p>
          <a:p>
            <a:pPr>
              <a:spcBef>
                <a:spcPct val="50000"/>
              </a:spcBef>
              <a:buFontTx/>
              <a:buChar char="•"/>
            </a:pPr>
            <a:r>
              <a:rPr lang="en-US" sz="2400" b="1" i="1" dirty="0">
                <a:latin typeface="Calibri" pitchFamily="34" charset="0"/>
              </a:rPr>
              <a:t>  National Highway Traffic Safety Administration:  	</a:t>
            </a:r>
            <a:r>
              <a:rPr lang="en-US" sz="2400" b="1" i="1" dirty="0">
                <a:latin typeface="Calibri" pitchFamily="34" charset="0"/>
                <a:hlinkClick r:id="rId5"/>
              </a:rPr>
              <a:t>www.nhtsa.dot.gov</a:t>
            </a:r>
            <a:endParaRPr lang="en-US" sz="2400" b="1" i="1" dirty="0">
              <a:latin typeface="Calibri" pitchFamily="34" charset="0"/>
            </a:endParaRPr>
          </a:p>
          <a:p>
            <a:pPr>
              <a:spcBef>
                <a:spcPct val="50000"/>
              </a:spcBef>
              <a:buFontTx/>
              <a:buChar char="•"/>
            </a:pPr>
            <a:r>
              <a:rPr lang="en-US" sz="2400" b="1" i="1" dirty="0">
                <a:latin typeface="Calibri" pitchFamily="34" charset="0"/>
              </a:rPr>
              <a:t>  Occupational Safety and Health Administration:       	</a:t>
            </a:r>
            <a:r>
              <a:rPr lang="en-US" sz="2400" b="1" i="1" dirty="0">
                <a:latin typeface="Calibri" pitchFamily="34" charset="0"/>
                <a:hlinkClick r:id="rId6"/>
              </a:rPr>
              <a:t>www.osha.gov</a:t>
            </a:r>
            <a:endParaRPr lang="en-US" sz="2400" b="1" i="1" dirty="0">
              <a:latin typeface="Calibri" pitchFamily="34" charset="0"/>
            </a:endParaRPr>
          </a:p>
          <a:p>
            <a:pPr>
              <a:spcBef>
                <a:spcPct val="50000"/>
              </a:spcBef>
              <a:buFontTx/>
              <a:buChar char="•"/>
            </a:pPr>
            <a:r>
              <a:rPr lang="en-US" sz="2400" b="1" i="1" dirty="0">
                <a:latin typeface="Calibri" pitchFamily="34" charset="0"/>
              </a:rPr>
              <a:t>  Focus Driven:  </a:t>
            </a:r>
            <a:r>
              <a:rPr lang="en-US" sz="2400" b="1" i="1" dirty="0">
                <a:latin typeface="Calibri" pitchFamily="34" charset="0"/>
                <a:hlinkClick r:id="rId7"/>
              </a:rPr>
              <a:t>www.focusdriven.org</a:t>
            </a:r>
            <a:endParaRPr lang="en-US" sz="2400" b="1" i="1" dirty="0">
              <a:latin typeface="Calibri" pitchFamily="34" charset="0"/>
            </a:endParaRPr>
          </a:p>
          <a:p>
            <a:pPr>
              <a:spcBef>
                <a:spcPct val="50000"/>
              </a:spcBef>
              <a:buFontTx/>
              <a:buChar char="•"/>
            </a:pPr>
            <a:endParaRPr lang="en-US" sz="2400" b="1" i="1" dirty="0">
              <a:latin typeface="Calibri" pitchFamily="34" charset="0"/>
            </a:endParaRPr>
          </a:p>
          <a:p>
            <a:pPr>
              <a:spcBef>
                <a:spcPct val="50000"/>
              </a:spcBef>
              <a:buFontTx/>
              <a:buChar char="•"/>
            </a:pPr>
            <a:endParaRPr lang="en-US" sz="2400" b="1" i="1" dirty="0">
              <a:latin typeface="Calibri" pitchFamily="34" charset="0"/>
            </a:endParaRPr>
          </a:p>
          <a:p>
            <a:pPr>
              <a:spcBef>
                <a:spcPct val="50000"/>
              </a:spcBef>
              <a:buFontTx/>
              <a:buChar char="•"/>
            </a:pPr>
            <a:endParaRPr lang="en-US" sz="2400" b="1" i="1" dirty="0">
              <a:latin typeface="Calibri" pitchFamily="34" charset="0"/>
            </a:endParaRPr>
          </a:p>
          <a:p>
            <a:pPr>
              <a:spcBef>
                <a:spcPct val="50000"/>
              </a:spcBef>
              <a:buFontTx/>
              <a:buChar char="•"/>
            </a:pPr>
            <a:endParaRPr lang="en-US" sz="2400" b="1" i="1" dirty="0">
              <a:latin typeface="Calibri" pitchFamily="34" charset="0"/>
            </a:endParaRPr>
          </a:p>
          <a:p>
            <a:pPr>
              <a:spcBef>
                <a:spcPct val="50000"/>
              </a:spcBef>
            </a:pPr>
            <a:endParaRPr lang="en-US" sz="2400" b="1" i="1" dirty="0">
              <a:latin typeface="Calibri" pitchFamily="34" charset="0"/>
            </a:endParaRPr>
          </a:p>
          <a:p>
            <a:pPr>
              <a:spcBef>
                <a:spcPct val="50000"/>
              </a:spcBef>
            </a:pPr>
            <a:endParaRPr lang="en-US" sz="2400" b="1" i="1" dirty="0">
              <a:latin typeface="Calibri" pitchFamily="34" charset="0"/>
            </a:endParaRPr>
          </a:p>
        </p:txBody>
      </p:sp>
      <p:sp>
        <p:nvSpPr>
          <p:cNvPr id="7" name="TextBox 3"/>
          <p:cNvSpPr txBox="1">
            <a:spLocks noChangeArrowheads="1"/>
          </p:cNvSpPr>
          <p:nvPr/>
        </p:nvSpPr>
        <p:spPr bwMode="auto">
          <a:xfrm>
            <a:off x="0" y="0"/>
            <a:ext cx="9144000" cy="604837"/>
          </a:xfrm>
          <a:prstGeom prst="rect">
            <a:avLst/>
          </a:prstGeom>
          <a:solidFill>
            <a:srgbClr val="F5D201"/>
          </a:solidFill>
          <a:ln>
            <a:solidFill>
              <a:schemeClr val="bg2">
                <a:lumMod val="75000"/>
              </a:schemeClr>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3200" b="1" i="1" dirty="0">
                <a:solidFill>
                  <a:srgbClr val="000000"/>
                </a:solidFill>
                <a:cs typeface="Arial" charset="0"/>
              </a:rPr>
              <a:t>Georgia Struck-By Alliance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sz="half" idx="1"/>
          </p:nvPr>
        </p:nvSpPr>
        <p:spPr>
          <a:xfrm>
            <a:off x="304800" y="1143000"/>
            <a:ext cx="3657600" cy="4525963"/>
          </a:xfrm>
        </p:spPr>
        <p:txBody>
          <a:bodyPr/>
          <a:lstStyle/>
          <a:p>
            <a:r>
              <a:rPr lang="en-US" sz="2400" b="1" i="1" dirty="0" smtClean="0">
                <a:solidFill>
                  <a:srgbClr val="000000"/>
                </a:solidFill>
              </a:rPr>
              <a:t>We are the faces                                   of distracted driving.</a:t>
            </a:r>
          </a:p>
          <a:p>
            <a:pPr algn="ctr"/>
            <a:endParaRPr lang="en-US" sz="2400" b="1" i="1" dirty="0" smtClean="0">
              <a:solidFill>
                <a:srgbClr val="000000"/>
              </a:solidFill>
            </a:endParaRPr>
          </a:p>
          <a:p>
            <a:r>
              <a:rPr lang="en-US" sz="2400" b="1" i="1" dirty="0" smtClean="0">
                <a:solidFill>
                  <a:srgbClr val="000000"/>
                </a:solidFill>
              </a:rPr>
              <a:t>We are mothers, fathers, daughters, sons, sisters, brothers, spouses and friends to those who have died because people chose to take part in phone calls or text messages while driving.</a:t>
            </a:r>
          </a:p>
          <a:p>
            <a:endParaRPr lang="en-US" dirty="0" smtClean="0"/>
          </a:p>
        </p:txBody>
      </p:sp>
      <p:pic>
        <p:nvPicPr>
          <p:cNvPr id="4099" name="Picture 2"/>
          <p:cNvPicPr>
            <a:picLocks noGrp="1" noChangeAspect="1" noChangeArrowheads="1"/>
          </p:cNvPicPr>
          <p:nvPr>
            <p:ph sz="half" idx="2"/>
          </p:nvPr>
        </p:nvPicPr>
        <p:blipFill>
          <a:blip r:embed="rId2" cstate="print"/>
          <a:srcRect/>
          <a:stretch>
            <a:fillRect/>
          </a:stretch>
        </p:blipFill>
        <p:spPr>
          <a:xfrm>
            <a:off x="4343400" y="698898"/>
            <a:ext cx="4419600" cy="6017326"/>
          </a:xfrm>
          <a:noFill/>
        </p:spPr>
      </p:pic>
      <p:sp>
        <p:nvSpPr>
          <p:cNvPr id="4100" name="TextBox 3"/>
          <p:cNvSpPr>
            <a:spLocks noGrp="1" noChangeArrowheads="1"/>
          </p:cNvSpPr>
          <p:nvPr>
            <p:ph type="title"/>
          </p:nvPr>
        </p:nvSpPr>
        <p:spPr>
          <a:xfrm>
            <a:off x="0" y="0"/>
            <a:ext cx="9144000" cy="563562"/>
          </a:xfrm>
          <a:solidFill>
            <a:srgbClr val="F5D201"/>
          </a:solidFill>
        </p:spPr>
        <p:txBody>
          <a:bodyPr/>
          <a:lstStyle/>
          <a:p>
            <a:pPr eaLnBrk="1" hangingPunct="1"/>
            <a:r>
              <a:rPr lang="en-US" sz="3200" b="1" i="1" dirty="0" smtClean="0"/>
              <a:t>Georgia Struck-By Alliance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cstate="print"/>
          <a:srcRect/>
          <a:stretch>
            <a:fillRect/>
          </a:stretch>
        </p:blipFill>
        <p:spPr bwMode="auto">
          <a:xfrm>
            <a:off x="0" y="0"/>
            <a:ext cx="9296400" cy="701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 y="228600"/>
            <a:ext cx="8839200" cy="6400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5049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28600"/>
            <a:ext cx="8229600" cy="64007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5161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3"/>
          <p:cNvSpPr>
            <a:spLocks noGrp="1" noChangeArrowheads="1"/>
          </p:cNvSpPr>
          <p:nvPr>
            <p:ph type="title"/>
          </p:nvPr>
        </p:nvSpPr>
        <p:spPr>
          <a:xfrm>
            <a:off x="0" y="0"/>
            <a:ext cx="9144000" cy="715962"/>
          </a:xfrm>
          <a:solidFill>
            <a:srgbClr val="F5D201"/>
          </a:solidFill>
        </p:spPr>
        <p:txBody>
          <a:bodyPr/>
          <a:lstStyle/>
          <a:p>
            <a:pPr eaLnBrk="1" hangingPunct="1"/>
            <a:r>
              <a:rPr lang="en-US" sz="3200" b="1" i="1" smtClean="0"/>
              <a:t>Georgia Struck-By Alliance</a:t>
            </a:r>
          </a:p>
        </p:txBody>
      </p:sp>
      <p:pic>
        <p:nvPicPr>
          <p:cNvPr id="6148" name="Picture 4" descr="thumbnail"/>
          <p:cNvPicPr>
            <a:picLocks noChangeAspect="1" noChangeArrowheads="1"/>
          </p:cNvPicPr>
          <p:nvPr/>
        </p:nvPicPr>
        <p:blipFill>
          <a:blip r:embed="rId2" cstate="print"/>
          <a:srcRect r="4000"/>
          <a:stretch>
            <a:fillRect/>
          </a:stretch>
        </p:blipFill>
        <p:spPr bwMode="auto">
          <a:xfrm>
            <a:off x="533400" y="1905000"/>
            <a:ext cx="3657600" cy="2417763"/>
          </a:xfrm>
          <a:prstGeom prst="rect">
            <a:avLst/>
          </a:prstGeom>
          <a:noFill/>
          <a:ln w="9525">
            <a:noFill/>
            <a:miter lim="800000"/>
            <a:headEnd/>
            <a:tailEnd/>
          </a:ln>
        </p:spPr>
      </p:pic>
      <p:sp>
        <p:nvSpPr>
          <p:cNvPr id="6149" name="Text Box 5"/>
          <p:cNvSpPr txBox="1">
            <a:spLocks noChangeArrowheads="1"/>
          </p:cNvSpPr>
          <p:nvPr/>
        </p:nvSpPr>
        <p:spPr bwMode="auto">
          <a:xfrm>
            <a:off x="0" y="762000"/>
            <a:ext cx="9144000" cy="519113"/>
          </a:xfrm>
          <a:prstGeom prst="rect">
            <a:avLst/>
          </a:prstGeom>
          <a:noFill/>
          <a:ln w="9525">
            <a:noFill/>
            <a:miter lim="800000"/>
            <a:headEnd/>
            <a:tailEnd/>
          </a:ln>
        </p:spPr>
        <p:txBody>
          <a:bodyPr wrap="square">
            <a:spAutoFit/>
          </a:bodyPr>
          <a:lstStyle/>
          <a:p>
            <a:pPr algn="ctr">
              <a:spcBef>
                <a:spcPct val="50000"/>
              </a:spcBef>
            </a:pPr>
            <a:r>
              <a:rPr lang="en-US" sz="2800" b="1" i="1" dirty="0">
                <a:latin typeface="Calibri" pitchFamily="34" charset="0"/>
              </a:rPr>
              <a:t>Texting While Driving </a:t>
            </a:r>
            <a:r>
              <a:rPr lang="en-US" sz="2400" b="1" i="1" dirty="0">
                <a:latin typeface="Calibri" pitchFamily="34" charset="0"/>
              </a:rPr>
              <a:t>– </a:t>
            </a:r>
            <a:r>
              <a:rPr lang="en-US" sz="2400" b="1" i="1" dirty="0" smtClean="0">
                <a:latin typeface="Calibri" pitchFamily="34" charset="0"/>
              </a:rPr>
              <a:t>defined</a:t>
            </a:r>
            <a:endParaRPr lang="en-US" sz="2400" b="1" i="1" dirty="0">
              <a:latin typeface="Calibri" pitchFamily="34" charset="0"/>
            </a:endParaRPr>
          </a:p>
        </p:txBody>
      </p:sp>
      <p:sp>
        <p:nvSpPr>
          <p:cNvPr id="6150" name="Text Box 6"/>
          <p:cNvSpPr txBox="1">
            <a:spLocks noChangeArrowheads="1"/>
          </p:cNvSpPr>
          <p:nvPr/>
        </p:nvSpPr>
        <p:spPr bwMode="auto">
          <a:xfrm>
            <a:off x="4495800" y="1882676"/>
            <a:ext cx="4267200" cy="2308324"/>
          </a:xfrm>
          <a:prstGeom prst="rect">
            <a:avLst/>
          </a:prstGeom>
          <a:noFill/>
          <a:ln w="9525">
            <a:noFill/>
            <a:miter lim="800000"/>
            <a:headEnd/>
            <a:tailEnd/>
          </a:ln>
        </p:spPr>
        <p:txBody>
          <a:bodyPr wrap="square">
            <a:spAutoFit/>
          </a:bodyPr>
          <a:lstStyle/>
          <a:p>
            <a:pPr marL="228600" indent="-228600">
              <a:buFontTx/>
              <a:buChar char="•"/>
            </a:pPr>
            <a:r>
              <a:rPr lang="en-US" dirty="0" smtClean="0"/>
              <a:t>The </a:t>
            </a:r>
            <a:r>
              <a:rPr lang="en-US" dirty="0"/>
              <a:t>act of composing, sending, reading text messages, email or making other similar use of the web on a mobile device while operating a motor vehicle.  </a:t>
            </a:r>
          </a:p>
          <a:p>
            <a:pPr>
              <a:buFontTx/>
              <a:buChar char="•"/>
            </a:pPr>
            <a:endParaRPr lang="en-US" dirty="0"/>
          </a:p>
          <a:p>
            <a:pPr marL="228600" indent="-228600">
              <a:buFontTx/>
              <a:buChar char="•"/>
            </a:pPr>
            <a:r>
              <a:rPr lang="en-US" dirty="0" smtClean="0"/>
              <a:t>Leads </a:t>
            </a:r>
            <a:r>
              <a:rPr lang="en-US" dirty="0"/>
              <a:t>to increased distraction behind the wheel</a:t>
            </a:r>
            <a:r>
              <a:rPr lang="en-US" dirty="0" smtClean="0"/>
              <a: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a:spLocks noGrp="1" noChangeArrowheads="1"/>
          </p:cNvSpPr>
          <p:nvPr>
            <p:ph type="title"/>
          </p:nvPr>
        </p:nvSpPr>
        <p:spPr>
          <a:xfrm>
            <a:off x="0" y="0"/>
            <a:ext cx="9144000" cy="715962"/>
          </a:xfrm>
          <a:solidFill>
            <a:srgbClr val="F5D201"/>
          </a:solidFill>
        </p:spPr>
        <p:txBody>
          <a:bodyPr/>
          <a:lstStyle/>
          <a:p>
            <a:pPr eaLnBrk="1" hangingPunct="1"/>
            <a:r>
              <a:rPr lang="en-US" sz="3200" b="1" i="1" smtClean="0"/>
              <a:t>Georgia Struck-By Alliance</a:t>
            </a:r>
          </a:p>
        </p:txBody>
      </p:sp>
      <p:pic>
        <p:nvPicPr>
          <p:cNvPr id="7171" name="Picture 8" descr="thumbnail"/>
          <p:cNvPicPr>
            <a:picLocks noChangeAspect="1" noChangeArrowheads="1"/>
          </p:cNvPicPr>
          <p:nvPr/>
        </p:nvPicPr>
        <p:blipFill>
          <a:blip r:embed="rId2" cstate="print"/>
          <a:srcRect/>
          <a:stretch>
            <a:fillRect/>
          </a:stretch>
        </p:blipFill>
        <p:spPr bwMode="auto">
          <a:xfrm>
            <a:off x="628650" y="2209800"/>
            <a:ext cx="3409950" cy="2163763"/>
          </a:xfrm>
          <a:prstGeom prst="rect">
            <a:avLst/>
          </a:prstGeom>
          <a:noFill/>
          <a:ln w="9525">
            <a:noFill/>
            <a:miter lim="800000"/>
            <a:headEnd/>
            <a:tailEnd/>
          </a:ln>
        </p:spPr>
      </p:pic>
      <p:sp>
        <p:nvSpPr>
          <p:cNvPr id="7172" name="Text Box 9"/>
          <p:cNvSpPr txBox="1">
            <a:spLocks noChangeArrowheads="1"/>
          </p:cNvSpPr>
          <p:nvPr/>
        </p:nvSpPr>
        <p:spPr bwMode="auto">
          <a:xfrm>
            <a:off x="0" y="838200"/>
            <a:ext cx="9144000" cy="519112"/>
          </a:xfrm>
          <a:prstGeom prst="rect">
            <a:avLst/>
          </a:prstGeom>
          <a:noFill/>
          <a:ln w="9525">
            <a:noFill/>
            <a:miter lim="800000"/>
            <a:headEnd/>
            <a:tailEnd/>
          </a:ln>
        </p:spPr>
        <p:txBody>
          <a:bodyPr wrap="square">
            <a:spAutoFit/>
          </a:bodyPr>
          <a:lstStyle/>
          <a:p>
            <a:pPr algn="ctr">
              <a:spcBef>
                <a:spcPct val="50000"/>
              </a:spcBef>
            </a:pPr>
            <a:r>
              <a:rPr lang="en-US" sz="2800" b="1" i="1" dirty="0">
                <a:latin typeface="Calibri" pitchFamily="34" charset="0"/>
              </a:rPr>
              <a:t>DISTRACTED DRIVING – defined:</a:t>
            </a:r>
          </a:p>
        </p:txBody>
      </p:sp>
      <p:sp>
        <p:nvSpPr>
          <p:cNvPr id="7173" name="Text Box 11"/>
          <p:cNvSpPr txBox="1">
            <a:spLocks noChangeArrowheads="1"/>
          </p:cNvSpPr>
          <p:nvPr/>
        </p:nvSpPr>
        <p:spPr bwMode="auto">
          <a:xfrm>
            <a:off x="4419600" y="1828800"/>
            <a:ext cx="4191000" cy="3113088"/>
          </a:xfrm>
          <a:prstGeom prst="rect">
            <a:avLst/>
          </a:prstGeom>
          <a:noFill/>
          <a:ln w="9525">
            <a:noFill/>
            <a:miter lim="800000"/>
            <a:headEnd/>
            <a:tailEnd/>
          </a:ln>
        </p:spPr>
        <p:txBody>
          <a:bodyPr>
            <a:spAutoFit/>
          </a:bodyPr>
          <a:lstStyle/>
          <a:p>
            <a:pPr>
              <a:buFontTx/>
              <a:buChar char="•"/>
            </a:pPr>
            <a:r>
              <a:rPr lang="en-US" dirty="0"/>
              <a:t> A replacement phrase for the more popular terms "</a:t>
            </a:r>
            <a:r>
              <a:rPr lang="en-US" dirty="0">
                <a:hlinkClick r:id="rId3" tooltip="Texting while driving"/>
              </a:rPr>
              <a:t>texting while driving</a:t>
            </a:r>
            <a:r>
              <a:rPr lang="en-US" dirty="0"/>
              <a:t>" and "talking while driving</a:t>
            </a:r>
            <a:r>
              <a:rPr lang="en-US" dirty="0" smtClean="0"/>
              <a:t>.”</a:t>
            </a:r>
            <a:endParaRPr lang="en-US" dirty="0"/>
          </a:p>
          <a:p>
            <a:pPr>
              <a:buFontTx/>
              <a:buChar char="•"/>
            </a:pPr>
            <a:endParaRPr lang="en-US" dirty="0"/>
          </a:p>
          <a:p>
            <a:pPr>
              <a:buFontTx/>
              <a:buChar char="•"/>
            </a:pPr>
            <a:r>
              <a:rPr lang="en-US" dirty="0"/>
              <a:t> Occurs when a driver has something other than </a:t>
            </a:r>
            <a:r>
              <a:rPr lang="en-US" dirty="0">
                <a:hlinkClick r:id="rId4" tooltip="Driving"/>
              </a:rPr>
              <a:t>driving</a:t>
            </a:r>
            <a:r>
              <a:rPr lang="en-US" dirty="0"/>
              <a:t> on their mind.</a:t>
            </a:r>
          </a:p>
          <a:p>
            <a:pPr>
              <a:buFontTx/>
              <a:buChar char="•"/>
            </a:pPr>
            <a:endParaRPr lang="en-US" dirty="0"/>
          </a:p>
          <a:p>
            <a:pPr>
              <a:buFontTx/>
              <a:buChar char="•"/>
            </a:pPr>
            <a:r>
              <a:rPr lang="en-US" dirty="0"/>
              <a:t>  Driving becomes subsequent in importance to another activity that is happening inside the car, truck or cycle while the </a:t>
            </a:r>
            <a:r>
              <a:rPr lang="en-US" dirty="0">
                <a:hlinkClick r:id="rId5" tooltip="Vehicle"/>
              </a:rPr>
              <a:t>vehicle</a:t>
            </a:r>
            <a:r>
              <a:rPr lang="en-US" dirty="0"/>
              <a:t> is in motion.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body" idx="1"/>
          </p:nvPr>
        </p:nvSpPr>
        <p:spPr/>
        <p:txBody>
          <a:bodyPr/>
          <a:lstStyle/>
          <a:p>
            <a:pPr>
              <a:buFont typeface="Arial" pitchFamily="34" charset="0"/>
              <a:buNone/>
            </a:pPr>
            <a:r>
              <a:rPr lang="en-US" smtClean="0"/>
              <a:t> </a:t>
            </a:r>
          </a:p>
        </p:txBody>
      </p:sp>
      <p:sp>
        <p:nvSpPr>
          <p:cNvPr id="8195" name="TextBox 3"/>
          <p:cNvSpPr>
            <a:spLocks noGrp="1" noChangeArrowheads="1"/>
          </p:cNvSpPr>
          <p:nvPr>
            <p:ph type="title"/>
          </p:nvPr>
        </p:nvSpPr>
        <p:spPr>
          <a:xfrm>
            <a:off x="0" y="198438"/>
            <a:ext cx="9144000" cy="639762"/>
          </a:xfrm>
          <a:solidFill>
            <a:srgbClr val="F5D201"/>
          </a:solidFill>
        </p:spPr>
        <p:txBody>
          <a:bodyPr/>
          <a:lstStyle/>
          <a:p>
            <a:pPr eaLnBrk="1" hangingPunct="1"/>
            <a:r>
              <a:rPr lang="en-US" sz="3200" b="1" i="1" smtClean="0"/>
              <a:t>Georgia Struck-By Alliance</a:t>
            </a:r>
          </a:p>
        </p:txBody>
      </p:sp>
      <p:sp>
        <p:nvSpPr>
          <p:cNvPr id="8196" name="Text Box 5"/>
          <p:cNvSpPr txBox="1">
            <a:spLocks noChangeArrowheads="1"/>
          </p:cNvSpPr>
          <p:nvPr/>
        </p:nvSpPr>
        <p:spPr bwMode="auto">
          <a:xfrm>
            <a:off x="457200" y="1524000"/>
            <a:ext cx="6934200" cy="519113"/>
          </a:xfrm>
          <a:prstGeom prst="rect">
            <a:avLst/>
          </a:prstGeom>
          <a:noFill/>
          <a:ln w="9525">
            <a:noFill/>
            <a:miter lim="800000"/>
            <a:headEnd/>
            <a:tailEnd/>
          </a:ln>
        </p:spPr>
        <p:txBody>
          <a:bodyPr>
            <a:spAutoFit/>
          </a:bodyPr>
          <a:lstStyle/>
          <a:p>
            <a:pPr>
              <a:spcBef>
                <a:spcPct val="50000"/>
              </a:spcBef>
            </a:pPr>
            <a:r>
              <a:rPr lang="en-US" sz="2800" b="1" i="1" dirty="0">
                <a:latin typeface="Calibri" pitchFamily="34" charset="0"/>
              </a:rPr>
              <a:t>Three main types of distraction:</a:t>
            </a:r>
          </a:p>
        </p:txBody>
      </p:sp>
      <p:sp>
        <p:nvSpPr>
          <p:cNvPr id="8197" name="Text Box 6"/>
          <p:cNvSpPr txBox="1">
            <a:spLocks noChangeArrowheads="1"/>
          </p:cNvSpPr>
          <p:nvPr/>
        </p:nvSpPr>
        <p:spPr bwMode="auto">
          <a:xfrm>
            <a:off x="838200" y="2362200"/>
            <a:ext cx="7315200" cy="1938992"/>
          </a:xfrm>
          <a:prstGeom prst="rect">
            <a:avLst/>
          </a:prstGeom>
          <a:noFill/>
          <a:ln w="9525">
            <a:noFill/>
            <a:miter lim="800000"/>
            <a:headEnd/>
            <a:tailEnd/>
          </a:ln>
        </p:spPr>
        <p:txBody>
          <a:bodyPr wrap="square">
            <a:spAutoFit/>
          </a:bodyPr>
          <a:lstStyle/>
          <a:p>
            <a:pPr>
              <a:buFontTx/>
              <a:buChar char="•"/>
            </a:pPr>
            <a:r>
              <a:rPr lang="en-US" sz="2400" b="1" i="1" dirty="0">
                <a:latin typeface="Calibri" pitchFamily="34" charset="0"/>
              </a:rPr>
              <a:t> Visual – taking your eyes off the road</a:t>
            </a:r>
          </a:p>
          <a:p>
            <a:pPr>
              <a:buFontTx/>
              <a:buChar char="•"/>
            </a:pPr>
            <a:endParaRPr lang="en-US" sz="2400" b="1" i="1" dirty="0">
              <a:latin typeface="Calibri" pitchFamily="34" charset="0"/>
            </a:endParaRPr>
          </a:p>
          <a:p>
            <a:pPr>
              <a:buFontTx/>
              <a:buChar char="•"/>
            </a:pPr>
            <a:r>
              <a:rPr lang="en-US" sz="2400" b="1" i="1" dirty="0">
                <a:latin typeface="Calibri" pitchFamily="34" charset="0"/>
              </a:rPr>
              <a:t> Manual – taking your hands off the wheel</a:t>
            </a:r>
          </a:p>
          <a:p>
            <a:pPr>
              <a:buFontTx/>
              <a:buChar char="•"/>
            </a:pPr>
            <a:endParaRPr lang="en-US" sz="2400" b="1" i="1" dirty="0">
              <a:latin typeface="Calibri" pitchFamily="34" charset="0"/>
            </a:endParaRPr>
          </a:p>
          <a:p>
            <a:pPr>
              <a:buFontTx/>
              <a:buChar char="•"/>
            </a:pPr>
            <a:r>
              <a:rPr lang="en-US" sz="2400" b="1" i="1" dirty="0">
                <a:latin typeface="Calibri" pitchFamily="34" charset="0"/>
              </a:rPr>
              <a:t> Cognitive – taking your mind off what you are doing</a:t>
            </a:r>
          </a:p>
        </p:txBody>
      </p:sp>
      <p:sp>
        <p:nvSpPr>
          <p:cNvPr id="8198" name="Text Box 8"/>
          <p:cNvSpPr txBox="1">
            <a:spLocks noChangeArrowheads="1"/>
          </p:cNvSpPr>
          <p:nvPr/>
        </p:nvSpPr>
        <p:spPr bwMode="auto">
          <a:xfrm>
            <a:off x="457200" y="4724400"/>
            <a:ext cx="7924800" cy="1323439"/>
          </a:xfrm>
          <a:prstGeom prst="rect">
            <a:avLst/>
          </a:prstGeom>
          <a:noFill/>
          <a:ln w="9525">
            <a:noFill/>
            <a:miter lim="800000"/>
            <a:headEnd/>
            <a:tailEnd/>
          </a:ln>
        </p:spPr>
        <p:txBody>
          <a:bodyPr wrap="square">
            <a:spAutoFit/>
          </a:bodyPr>
          <a:lstStyle/>
          <a:p>
            <a:pPr>
              <a:spcBef>
                <a:spcPct val="50000"/>
              </a:spcBef>
            </a:pPr>
            <a:r>
              <a:rPr lang="en-US" sz="2400" b="1" i="1" dirty="0">
                <a:latin typeface="Calibri" pitchFamily="34" charset="0"/>
              </a:rPr>
              <a:t>Talking on cell phones and texting behind the wheel both lead to distraction.  Driver inattention is the </a:t>
            </a:r>
            <a:r>
              <a:rPr lang="en-US" sz="2800" b="1" i="1" u="sng" dirty="0">
                <a:solidFill>
                  <a:srgbClr val="0033CC"/>
                </a:solidFill>
                <a:latin typeface="Calibri" pitchFamily="34" charset="0"/>
              </a:rPr>
              <a:t>leading cause of accidents</a:t>
            </a:r>
            <a:r>
              <a:rPr lang="en-US" sz="2800" b="1" i="1" dirty="0">
                <a:solidFill>
                  <a:srgbClr val="0033CC"/>
                </a:solidFill>
                <a:latin typeface="Calibri" pitchFamily="34" charset="0"/>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4630</TotalTime>
  <Words>1672</Words>
  <Application>Microsoft Office PowerPoint</Application>
  <PresentationFormat>On-screen Show (4:3)</PresentationFormat>
  <Paragraphs>198</Paragraphs>
  <Slides>24</Slides>
  <Notes>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Highway Work Zone Safety Stand Down</vt:lpstr>
      <vt:lpstr>PowerPoint Presentation</vt:lpstr>
      <vt:lpstr>Georgia Struck-By Alliance</vt:lpstr>
      <vt:lpstr>PowerPoint Presentation</vt:lpstr>
      <vt:lpstr>PowerPoint Presentation</vt:lpstr>
      <vt:lpstr>PowerPoint Presentation</vt:lpstr>
      <vt:lpstr>Georgia Struck-By Alliance</vt:lpstr>
      <vt:lpstr>Georgia Struck-By Alliance</vt:lpstr>
      <vt:lpstr>Georgia Struck-By Alliance</vt:lpstr>
      <vt:lpstr>Georgia Struck-By Alliance</vt:lpstr>
      <vt:lpstr>PowerPoint Presentation</vt:lpstr>
      <vt:lpstr>Georgia Struck-By Alliance</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Work Zone Facts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Georgia Highway Work Zone Safety Stand Down November 4, 2009</dc:title>
  <dc:creator>Anita</dc:creator>
  <cp:lastModifiedBy>Velez, Marilyn - OSHA</cp:lastModifiedBy>
  <cp:revision>171</cp:revision>
  <dcterms:created xsi:type="dcterms:W3CDTF">2009-09-09T02:23:13Z</dcterms:created>
  <dcterms:modified xsi:type="dcterms:W3CDTF">2018-02-08T20:18:12Z</dcterms:modified>
</cp:coreProperties>
</file>