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 id="2147483829" r:id="rId2"/>
  </p:sldMasterIdLst>
  <p:notesMasterIdLst>
    <p:notesMasterId r:id="rId17"/>
  </p:notesMasterIdLst>
  <p:handoutMasterIdLst>
    <p:handoutMasterId r:id="rId18"/>
  </p:handoutMasterIdLst>
  <p:sldIdLst>
    <p:sldId id="265" r:id="rId3"/>
    <p:sldId id="256" r:id="rId4"/>
    <p:sldId id="260" r:id="rId5"/>
    <p:sldId id="271" r:id="rId6"/>
    <p:sldId id="268" r:id="rId7"/>
    <p:sldId id="262" r:id="rId8"/>
    <p:sldId id="269" r:id="rId9"/>
    <p:sldId id="270" r:id="rId10"/>
    <p:sldId id="272" r:id="rId11"/>
    <p:sldId id="273" r:id="rId12"/>
    <p:sldId id="274" r:id="rId13"/>
    <p:sldId id="275" r:id="rId14"/>
    <p:sldId id="276" r:id="rId15"/>
    <p:sldId id="277" r:id="rId16"/>
  </p:sldIdLst>
  <p:sldSz cx="12188825" cy="6858000"/>
  <p:notesSz cx="6400800" cy="1172845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4E4E4"/>
    <a:srgbClr val="ABABAB"/>
    <a:srgbClr val="717171"/>
    <a:srgbClr val="4F4F4F"/>
    <a:srgbClr val="008986"/>
    <a:srgbClr val="008080"/>
    <a:srgbClr val="00AB7F"/>
    <a:srgbClr val="00A67F"/>
    <a:srgbClr val="00B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624" autoAdjust="0"/>
  </p:normalViewPr>
  <p:slideViewPr>
    <p:cSldViewPr snapToGrid="0">
      <p:cViewPr>
        <p:scale>
          <a:sx n="77" d="100"/>
          <a:sy n="77" d="100"/>
        </p:scale>
        <p:origin x="-612" y="204"/>
      </p:cViewPr>
      <p:guideLst>
        <p:guide orient="horz" pos="293"/>
        <p:guide orient="horz" pos="3843"/>
        <p:guide pos="7237"/>
        <p:guide pos="3839"/>
        <p:guide pos="4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3"/>
            <a:ext cx="2742373" cy="588825"/>
          </a:xfrm>
          <a:prstGeom prst="rect">
            <a:avLst/>
          </a:prstGeom>
          <a:noFill/>
          <a:ln w="9525">
            <a:noFill/>
            <a:miter lim="800000"/>
            <a:headEnd/>
            <a:tailEnd/>
          </a:ln>
          <a:effectLst/>
        </p:spPr>
        <p:txBody>
          <a:bodyPr vert="horz" wrap="square" lIns="96577" tIns="48287" rIns="96577" bIns="48287" numCol="1" anchor="t" anchorCtr="0" compatLnSpc="1">
            <a:prstTxWarp prst="textNoShape">
              <a:avLst/>
            </a:prstTxWarp>
          </a:bodyPr>
          <a:lstStyle>
            <a:lvl1pPr defTabSz="964978" eaLnBrk="0" hangingPunct="0">
              <a:defRPr sz="1200">
                <a:latin typeface="Times New Roman" charset="0"/>
              </a:defRPr>
            </a:lvl1pPr>
          </a:lstStyle>
          <a:p>
            <a:endParaRPr lang="en-US"/>
          </a:p>
        </p:txBody>
      </p:sp>
      <p:sp>
        <p:nvSpPr>
          <p:cNvPr id="38915" name="Rectangle 3"/>
          <p:cNvSpPr>
            <a:spLocks noGrp="1" noChangeArrowheads="1"/>
          </p:cNvSpPr>
          <p:nvPr>
            <p:ph type="dt" sz="quarter" idx="1"/>
          </p:nvPr>
        </p:nvSpPr>
        <p:spPr bwMode="auto">
          <a:xfrm>
            <a:off x="3658427" y="3"/>
            <a:ext cx="2742373" cy="588825"/>
          </a:xfrm>
          <a:prstGeom prst="rect">
            <a:avLst/>
          </a:prstGeom>
          <a:noFill/>
          <a:ln w="9525">
            <a:noFill/>
            <a:miter lim="800000"/>
            <a:headEnd/>
            <a:tailEnd/>
          </a:ln>
          <a:effectLst/>
        </p:spPr>
        <p:txBody>
          <a:bodyPr vert="horz" wrap="square" lIns="96577" tIns="48287" rIns="96577" bIns="48287" numCol="1" anchor="t" anchorCtr="0" compatLnSpc="1">
            <a:prstTxWarp prst="textNoShape">
              <a:avLst/>
            </a:prstTxWarp>
          </a:bodyPr>
          <a:lstStyle>
            <a:lvl1pPr algn="r" defTabSz="964978" eaLnBrk="0" hangingPunct="0">
              <a:defRPr sz="1200">
                <a:latin typeface="Times New Roman" charset="0"/>
              </a:defRPr>
            </a:lvl1pPr>
          </a:lstStyle>
          <a:p>
            <a:endParaRPr lang="en-US"/>
          </a:p>
        </p:txBody>
      </p:sp>
      <p:sp>
        <p:nvSpPr>
          <p:cNvPr id="38916" name="Rectangle 4"/>
          <p:cNvSpPr>
            <a:spLocks noGrp="1" noChangeArrowheads="1"/>
          </p:cNvSpPr>
          <p:nvPr>
            <p:ph type="ftr" sz="quarter" idx="2"/>
          </p:nvPr>
        </p:nvSpPr>
        <p:spPr bwMode="auto">
          <a:xfrm>
            <a:off x="0" y="11121600"/>
            <a:ext cx="2742373" cy="590827"/>
          </a:xfrm>
          <a:prstGeom prst="rect">
            <a:avLst/>
          </a:prstGeom>
          <a:noFill/>
          <a:ln w="9525">
            <a:noFill/>
            <a:miter lim="800000"/>
            <a:headEnd/>
            <a:tailEnd/>
          </a:ln>
          <a:effectLst/>
        </p:spPr>
        <p:txBody>
          <a:bodyPr vert="horz" wrap="square" lIns="96577" tIns="48287" rIns="96577" bIns="48287" numCol="1" anchor="b" anchorCtr="0" compatLnSpc="1">
            <a:prstTxWarp prst="textNoShape">
              <a:avLst/>
            </a:prstTxWarp>
          </a:bodyPr>
          <a:lstStyle>
            <a:lvl1pPr defTabSz="964978" eaLnBrk="0" hangingPunct="0">
              <a:defRPr sz="1200">
                <a:latin typeface="Times New Roman" charset="0"/>
              </a:defRPr>
            </a:lvl1pPr>
          </a:lstStyle>
          <a:p>
            <a:endParaRPr lang="en-US"/>
          </a:p>
        </p:txBody>
      </p:sp>
      <p:sp>
        <p:nvSpPr>
          <p:cNvPr id="38917" name="Rectangle 5"/>
          <p:cNvSpPr>
            <a:spLocks noGrp="1" noChangeArrowheads="1"/>
          </p:cNvSpPr>
          <p:nvPr>
            <p:ph type="sldNum" sz="quarter" idx="3"/>
          </p:nvPr>
        </p:nvSpPr>
        <p:spPr bwMode="auto">
          <a:xfrm>
            <a:off x="3658427" y="11121600"/>
            <a:ext cx="2742373" cy="590827"/>
          </a:xfrm>
          <a:prstGeom prst="rect">
            <a:avLst/>
          </a:prstGeom>
          <a:noFill/>
          <a:ln w="9525">
            <a:noFill/>
            <a:miter lim="800000"/>
            <a:headEnd/>
            <a:tailEnd/>
          </a:ln>
          <a:effectLst/>
        </p:spPr>
        <p:txBody>
          <a:bodyPr vert="horz" wrap="square" lIns="96577" tIns="48287" rIns="96577" bIns="48287" numCol="1" anchor="b" anchorCtr="0" compatLnSpc="1">
            <a:prstTxWarp prst="textNoShape">
              <a:avLst/>
            </a:prstTxWarp>
          </a:bodyPr>
          <a:lstStyle>
            <a:lvl1pPr algn="r" defTabSz="964978" eaLnBrk="0" hangingPunct="0">
              <a:defRPr sz="1200">
                <a:latin typeface="Times New Roman" charset="0"/>
              </a:defRPr>
            </a:lvl1pPr>
          </a:lstStyle>
          <a:p>
            <a:fld id="{9F21B6E8-3AD4-1240-87AA-AF8F10ED3A50}" type="slidenum">
              <a:rPr lang="en-US"/>
              <a:pPr/>
              <a:t>‹#›</a:t>
            </a:fld>
            <a:endParaRPr lang="en-US"/>
          </a:p>
        </p:txBody>
      </p:sp>
    </p:spTree>
    <p:extLst>
      <p:ext uri="{BB962C8B-B14F-4D97-AF65-F5344CB8AC3E}">
        <p14:creationId xmlns:p14="http://schemas.microsoft.com/office/powerpoint/2010/main" val="342483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3"/>
            <a:ext cx="2742373" cy="588825"/>
          </a:xfrm>
          <a:prstGeom prst="rect">
            <a:avLst/>
          </a:prstGeom>
          <a:noFill/>
          <a:ln w="9525">
            <a:noFill/>
            <a:miter lim="800000"/>
            <a:headEnd/>
            <a:tailEnd/>
          </a:ln>
          <a:effectLst/>
        </p:spPr>
        <p:txBody>
          <a:bodyPr vert="horz" wrap="square" lIns="96577" tIns="48287" rIns="96577" bIns="48287" numCol="1" anchor="t" anchorCtr="0" compatLnSpc="1">
            <a:prstTxWarp prst="textNoShape">
              <a:avLst/>
            </a:prstTxWarp>
          </a:bodyPr>
          <a:lstStyle>
            <a:lvl1pPr defTabSz="964978" eaLnBrk="0" hangingPunct="0">
              <a:defRPr sz="1200">
                <a:latin typeface="Times New Roman" charset="0"/>
              </a:defRPr>
            </a:lvl1pPr>
          </a:lstStyle>
          <a:p>
            <a:endParaRPr lang="en-US"/>
          </a:p>
        </p:txBody>
      </p:sp>
      <p:sp>
        <p:nvSpPr>
          <p:cNvPr id="41987" name="Rectangle 3"/>
          <p:cNvSpPr>
            <a:spLocks noGrp="1" noChangeArrowheads="1"/>
          </p:cNvSpPr>
          <p:nvPr>
            <p:ph type="dt" idx="1"/>
          </p:nvPr>
        </p:nvSpPr>
        <p:spPr bwMode="auto">
          <a:xfrm>
            <a:off x="3658427" y="3"/>
            <a:ext cx="2742373" cy="588825"/>
          </a:xfrm>
          <a:prstGeom prst="rect">
            <a:avLst/>
          </a:prstGeom>
          <a:noFill/>
          <a:ln w="9525">
            <a:noFill/>
            <a:miter lim="800000"/>
            <a:headEnd/>
            <a:tailEnd/>
          </a:ln>
          <a:effectLst/>
        </p:spPr>
        <p:txBody>
          <a:bodyPr vert="horz" wrap="square" lIns="96577" tIns="48287" rIns="96577" bIns="48287" numCol="1" anchor="t" anchorCtr="0" compatLnSpc="1">
            <a:prstTxWarp prst="textNoShape">
              <a:avLst/>
            </a:prstTxWarp>
          </a:bodyPr>
          <a:lstStyle>
            <a:lvl1pPr algn="r" defTabSz="964978" eaLnBrk="0" hangingPunct="0">
              <a:defRPr sz="1200">
                <a:latin typeface="Times New Roman" charset="0"/>
              </a:defRPr>
            </a:lvl1pPr>
          </a:lstStyle>
          <a:p>
            <a:endParaRPr lang="en-US"/>
          </a:p>
        </p:txBody>
      </p:sp>
      <p:sp>
        <p:nvSpPr>
          <p:cNvPr id="14340" name="Rectangle 4"/>
          <p:cNvSpPr>
            <a:spLocks noGrp="1" noRot="1" noChangeAspect="1" noChangeArrowheads="1" noTextEdit="1"/>
          </p:cNvSpPr>
          <p:nvPr>
            <p:ph type="sldImg" idx="2"/>
          </p:nvPr>
        </p:nvSpPr>
        <p:spPr bwMode="auto">
          <a:xfrm>
            <a:off x="-735013" y="885825"/>
            <a:ext cx="7870826" cy="442912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843585" y="5609869"/>
            <a:ext cx="4713633" cy="5215315"/>
          </a:xfrm>
          <a:prstGeom prst="rect">
            <a:avLst/>
          </a:prstGeom>
          <a:noFill/>
          <a:ln w="9525">
            <a:noFill/>
            <a:miter lim="800000"/>
            <a:headEnd/>
            <a:tailEnd/>
          </a:ln>
          <a:effectLst/>
        </p:spPr>
        <p:txBody>
          <a:bodyPr vert="horz" wrap="square" lIns="96577" tIns="48287" rIns="96577" bIns="482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90" name="Rectangle 6"/>
          <p:cNvSpPr>
            <a:spLocks noGrp="1" noChangeArrowheads="1"/>
          </p:cNvSpPr>
          <p:nvPr>
            <p:ph type="ftr" sz="quarter" idx="4"/>
          </p:nvPr>
        </p:nvSpPr>
        <p:spPr bwMode="auto">
          <a:xfrm>
            <a:off x="0" y="11121600"/>
            <a:ext cx="2742373" cy="590827"/>
          </a:xfrm>
          <a:prstGeom prst="rect">
            <a:avLst/>
          </a:prstGeom>
          <a:noFill/>
          <a:ln w="9525">
            <a:noFill/>
            <a:miter lim="800000"/>
            <a:headEnd/>
            <a:tailEnd/>
          </a:ln>
          <a:effectLst/>
        </p:spPr>
        <p:txBody>
          <a:bodyPr vert="horz" wrap="square" lIns="96577" tIns="48287" rIns="96577" bIns="48287" numCol="1" anchor="b" anchorCtr="0" compatLnSpc="1">
            <a:prstTxWarp prst="textNoShape">
              <a:avLst/>
            </a:prstTxWarp>
          </a:bodyPr>
          <a:lstStyle>
            <a:lvl1pPr defTabSz="964978" eaLnBrk="0" hangingPunct="0">
              <a:defRPr sz="1200">
                <a:latin typeface="Times New Roman" charset="0"/>
              </a:defRPr>
            </a:lvl1pPr>
          </a:lstStyle>
          <a:p>
            <a:endParaRPr lang="en-US"/>
          </a:p>
        </p:txBody>
      </p:sp>
      <p:sp>
        <p:nvSpPr>
          <p:cNvPr id="41991" name="Rectangle 7"/>
          <p:cNvSpPr>
            <a:spLocks noGrp="1" noChangeArrowheads="1"/>
          </p:cNvSpPr>
          <p:nvPr>
            <p:ph type="sldNum" sz="quarter" idx="5"/>
          </p:nvPr>
        </p:nvSpPr>
        <p:spPr bwMode="auto">
          <a:xfrm>
            <a:off x="3658427" y="11121600"/>
            <a:ext cx="2742373" cy="590827"/>
          </a:xfrm>
          <a:prstGeom prst="rect">
            <a:avLst/>
          </a:prstGeom>
          <a:noFill/>
          <a:ln w="9525">
            <a:noFill/>
            <a:miter lim="800000"/>
            <a:headEnd/>
            <a:tailEnd/>
          </a:ln>
          <a:effectLst/>
        </p:spPr>
        <p:txBody>
          <a:bodyPr vert="horz" wrap="square" lIns="96577" tIns="48287" rIns="96577" bIns="48287" numCol="1" anchor="b" anchorCtr="0" compatLnSpc="1">
            <a:prstTxWarp prst="textNoShape">
              <a:avLst/>
            </a:prstTxWarp>
          </a:bodyPr>
          <a:lstStyle>
            <a:lvl1pPr algn="r" defTabSz="964978" eaLnBrk="0" hangingPunct="0">
              <a:defRPr sz="1200">
                <a:latin typeface="Times New Roman" charset="0"/>
              </a:defRPr>
            </a:lvl1pPr>
          </a:lstStyle>
          <a:p>
            <a:fld id="{6D17FD0C-5575-0A47-BA80-48A09A88182E}" type="slidenum">
              <a:rPr lang="en-US"/>
              <a:pPr/>
              <a:t>‹#›</a:t>
            </a:fld>
            <a:endParaRPr lang="en-US"/>
          </a:p>
        </p:txBody>
      </p:sp>
    </p:spTree>
    <p:extLst>
      <p:ext uri="{BB962C8B-B14F-4D97-AF65-F5344CB8AC3E}">
        <p14:creationId xmlns:p14="http://schemas.microsoft.com/office/powerpoint/2010/main" val="1009893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Arial" charset="0"/>
        <a:cs typeface="Arial" charset="0"/>
      </a:defRPr>
    </a:lvl1pPr>
    <a:lvl2pPr marL="457200" algn="l" rtl="0" fontAlgn="base">
      <a:spcBef>
        <a:spcPct val="30000"/>
      </a:spcBef>
      <a:spcAft>
        <a:spcPct val="0"/>
      </a:spcAft>
      <a:defRPr sz="1200" kern="1200">
        <a:solidFill>
          <a:schemeClr val="tx1"/>
        </a:solidFill>
        <a:latin typeface="Times New Roman" charset="0"/>
        <a:ea typeface="Arial" charset="0"/>
        <a:cs typeface="Arial" charset="0"/>
      </a:defRPr>
    </a:lvl2pPr>
    <a:lvl3pPr marL="914400" algn="l" rtl="0" fontAlgn="base">
      <a:spcBef>
        <a:spcPct val="30000"/>
      </a:spcBef>
      <a:spcAft>
        <a:spcPct val="0"/>
      </a:spcAft>
      <a:defRPr sz="1200" kern="1200">
        <a:solidFill>
          <a:schemeClr val="tx1"/>
        </a:solidFill>
        <a:latin typeface="Times New Roman" charset="0"/>
        <a:ea typeface="Arial" charset="0"/>
        <a:cs typeface="Arial" charset="0"/>
      </a:defRPr>
    </a:lvl3pPr>
    <a:lvl4pPr marL="1371600" algn="l" rtl="0" fontAlgn="base">
      <a:spcBef>
        <a:spcPct val="30000"/>
      </a:spcBef>
      <a:spcAft>
        <a:spcPct val="0"/>
      </a:spcAft>
      <a:defRPr sz="1200" kern="1200">
        <a:solidFill>
          <a:schemeClr val="tx1"/>
        </a:solidFill>
        <a:latin typeface="Times New Roman" charset="0"/>
        <a:ea typeface="Arial" charset="0"/>
        <a:cs typeface="Arial" charset="0"/>
      </a:defRPr>
    </a:lvl4pPr>
    <a:lvl5pPr marL="1828800" algn="l" rtl="0" fontAlgn="base">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Non-compliant garments are: those that are open or tie at the sides, made of plastic mesh or do not incorporate reflective trim.  </a:t>
            </a:r>
          </a:p>
          <a:p>
            <a:endParaRPr lang="en-US"/>
          </a:p>
          <a:p>
            <a:r>
              <a:rPr lang="en-US"/>
              <a:t>ANSI Class I safety vests also do not comply to 23 CFR 634 due to the amount of reflective and fluorescent background material they require ( 108 sq. in. reflective and 217 sq. in. background)</a:t>
            </a:r>
          </a:p>
          <a:p>
            <a:endParaRPr lang="en-US"/>
          </a:p>
          <a:p>
            <a:r>
              <a:rPr lang="en-US"/>
              <a:t>The decision between a Class II or Class III garment is typically up to the employer.  Therefore, the employers should evaluate the risk associated with the job classification and choose Class III options for those most at risk (i.e. flagger).  The letter of compliance doesn’t’ say you need to do this, instead it is the circumstances that direct where Class III garment should be used.</a:t>
            </a:r>
          </a:p>
          <a:p>
            <a:endParaRPr lang="en-US"/>
          </a:p>
          <a:p>
            <a:r>
              <a:rPr lang="en-US"/>
              <a:t>Some of the benefits of Class III garments include:.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6" name="Rectangle 5"/>
          <p:cNvSpPr/>
          <p:nvPr userDrawn="1"/>
        </p:nvSpPr>
        <p:spPr bwMode="auto">
          <a:xfrm>
            <a:off x="0" y="0"/>
            <a:ext cx="12188825" cy="1746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a typeface="Arial" charset="0"/>
              <a:cs typeface="Arial" charset="0"/>
            </a:endParaRPr>
          </a:p>
        </p:txBody>
      </p:sp>
      <p:sp>
        <p:nvSpPr>
          <p:cNvPr id="5" name="Rectangle 4"/>
          <p:cNvSpPr/>
          <p:nvPr userDrawn="1"/>
        </p:nvSpPr>
        <p:spPr bwMode="auto">
          <a:xfrm>
            <a:off x="220133" y="6502400"/>
            <a:ext cx="406400" cy="237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p:txBody>
      </p:sp>
      <p:sp>
        <p:nvSpPr>
          <p:cNvPr id="9" name="Title 1"/>
          <p:cNvSpPr>
            <a:spLocks noGrp="1"/>
          </p:cNvSpPr>
          <p:nvPr>
            <p:ph type="ctrTitle"/>
          </p:nvPr>
        </p:nvSpPr>
        <p:spPr>
          <a:xfrm>
            <a:off x="687611"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10" name="Subtitle 2"/>
          <p:cNvSpPr>
            <a:spLocks noGrp="1"/>
          </p:cNvSpPr>
          <p:nvPr>
            <p:ph type="subTitle" idx="1"/>
          </p:nvPr>
        </p:nvSpPr>
        <p:spPr>
          <a:xfrm>
            <a:off x="687611" y="914400"/>
            <a:ext cx="10789920" cy="274320"/>
          </a:xfrm>
          <a:prstGeom prst="rect">
            <a:avLst/>
          </a:prstGeom>
        </p:spPr>
        <p:txBody>
          <a:bodyPr lIns="0" tIns="0" rIns="0" bIns="0"/>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8"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9" name="Subtitle 2"/>
          <p:cNvSpPr>
            <a:spLocks noGrp="1"/>
          </p:cNvSpPr>
          <p:nvPr>
            <p:ph type="subTitle" idx="1"/>
          </p:nvPr>
        </p:nvSpPr>
        <p:spPr>
          <a:xfrm>
            <a:off x="687611" y="914400"/>
            <a:ext cx="10789920" cy="274320"/>
          </a:xfrm>
          <a:prstGeom prst="rect">
            <a:avLst/>
          </a:prstGeom>
        </p:spPr>
        <p:txBody>
          <a:bodyPr lIns="0" tIns="0" rIns="0" bIns="0"/>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Content Placeholder 22"/>
          <p:cNvSpPr>
            <a:spLocks noGrp="1"/>
          </p:cNvSpPr>
          <p:nvPr>
            <p:ph sz="quarter" idx="10"/>
          </p:nvPr>
        </p:nvSpPr>
        <p:spPr>
          <a:xfrm>
            <a:off x="685800" y="1280160"/>
            <a:ext cx="347472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2"/>
          <p:cNvSpPr>
            <a:spLocks noGrp="1"/>
          </p:cNvSpPr>
          <p:nvPr>
            <p:ph sz="quarter" idx="11"/>
          </p:nvPr>
        </p:nvSpPr>
        <p:spPr>
          <a:xfrm>
            <a:off x="4335677" y="1280160"/>
            <a:ext cx="347472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2"/>
          <p:cNvSpPr>
            <a:spLocks noGrp="1"/>
          </p:cNvSpPr>
          <p:nvPr>
            <p:ph sz="quarter" idx="12"/>
          </p:nvPr>
        </p:nvSpPr>
        <p:spPr>
          <a:xfrm>
            <a:off x="7994021" y="1280160"/>
            <a:ext cx="347472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4 Content">
    <p:spTree>
      <p:nvGrpSpPr>
        <p:cNvPr id="1" name=""/>
        <p:cNvGrpSpPr/>
        <p:nvPr/>
      </p:nvGrpSpPr>
      <p:grpSpPr>
        <a:xfrm>
          <a:off x="0" y="0"/>
          <a:ext cx="0" cy="0"/>
          <a:chOff x="0" y="0"/>
          <a:chExt cx="0" cy="0"/>
        </a:xfrm>
      </p:grpSpPr>
      <p:sp>
        <p:nvSpPr>
          <p:cNvPr id="10"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11" name="Content Placeholder 22"/>
          <p:cNvSpPr>
            <a:spLocks noGrp="1"/>
          </p:cNvSpPr>
          <p:nvPr>
            <p:ph sz="quarter" idx="10"/>
          </p:nvPr>
        </p:nvSpPr>
        <p:spPr>
          <a:xfrm>
            <a:off x="685800" y="128016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2"/>
          <p:cNvSpPr>
            <a:spLocks noGrp="1"/>
          </p:cNvSpPr>
          <p:nvPr>
            <p:ph sz="quarter" idx="12"/>
          </p:nvPr>
        </p:nvSpPr>
        <p:spPr>
          <a:xfrm>
            <a:off x="6217920" y="128016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2"/>
          <p:cNvSpPr>
            <a:spLocks noGrp="1"/>
          </p:cNvSpPr>
          <p:nvPr>
            <p:ph sz="quarter" idx="13"/>
          </p:nvPr>
        </p:nvSpPr>
        <p:spPr>
          <a:xfrm>
            <a:off x="685800" y="361188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2"/>
          <p:cNvSpPr>
            <a:spLocks noGrp="1"/>
          </p:cNvSpPr>
          <p:nvPr>
            <p:ph sz="quarter" idx="14"/>
          </p:nvPr>
        </p:nvSpPr>
        <p:spPr>
          <a:xfrm>
            <a:off x="6217920" y="361188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4  Content">
    <p:spTree>
      <p:nvGrpSpPr>
        <p:cNvPr id="1" name=""/>
        <p:cNvGrpSpPr/>
        <p:nvPr/>
      </p:nvGrpSpPr>
      <p:grpSpPr>
        <a:xfrm>
          <a:off x="0" y="0"/>
          <a:ext cx="0" cy="0"/>
          <a:chOff x="0" y="0"/>
          <a:chExt cx="0" cy="0"/>
        </a:xfrm>
      </p:grpSpPr>
      <p:sp>
        <p:nvSpPr>
          <p:cNvPr id="13"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14" name="Subtitle 2"/>
          <p:cNvSpPr>
            <a:spLocks noGrp="1"/>
          </p:cNvSpPr>
          <p:nvPr>
            <p:ph type="subTitle" idx="1"/>
          </p:nvPr>
        </p:nvSpPr>
        <p:spPr>
          <a:xfrm>
            <a:off x="687611" y="914400"/>
            <a:ext cx="10789920" cy="274320"/>
          </a:xfrm>
          <a:prstGeom prst="rect">
            <a:avLst/>
          </a:prstGeom>
        </p:spPr>
        <p:txBody>
          <a:bodyPr lIns="0" tIns="0" rIns="0" bIns="0"/>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Content Placeholder 22"/>
          <p:cNvSpPr>
            <a:spLocks noGrp="1"/>
          </p:cNvSpPr>
          <p:nvPr>
            <p:ph sz="quarter" idx="10"/>
          </p:nvPr>
        </p:nvSpPr>
        <p:spPr>
          <a:xfrm>
            <a:off x="685800" y="128016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2"/>
          <p:cNvSpPr>
            <a:spLocks noGrp="1"/>
          </p:cNvSpPr>
          <p:nvPr>
            <p:ph sz="quarter" idx="12"/>
          </p:nvPr>
        </p:nvSpPr>
        <p:spPr>
          <a:xfrm>
            <a:off x="6217920" y="128016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2"/>
          <p:cNvSpPr>
            <a:spLocks noGrp="1"/>
          </p:cNvSpPr>
          <p:nvPr>
            <p:ph sz="quarter" idx="13"/>
          </p:nvPr>
        </p:nvSpPr>
        <p:spPr>
          <a:xfrm>
            <a:off x="685800" y="361188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22"/>
          <p:cNvSpPr>
            <a:spLocks noGrp="1"/>
          </p:cNvSpPr>
          <p:nvPr>
            <p:ph sz="quarter" idx="14"/>
          </p:nvPr>
        </p:nvSpPr>
        <p:spPr>
          <a:xfrm>
            <a:off x="6217920" y="3611880"/>
            <a:ext cx="5257800" cy="224028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3"/>
          <p:cNvSpPr/>
          <p:nvPr userDrawn="1"/>
        </p:nvSpPr>
        <p:spPr bwMode="auto">
          <a:xfrm>
            <a:off x="0" y="5943600"/>
            <a:ext cx="12188825" cy="91440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Arial" charset="0"/>
              <a:cs typeface="Arial" charset="0"/>
            </a:endParaRPr>
          </a:p>
        </p:txBody>
      </p:sp>
      <p:sp>
        <p:nvSpPr>
          <p:cNvPr id="19" name="Title 18"/>
          <p:cNvSpPr>
            <a:spLocks noGrp="1"/>
          </p:cNvSpPr>
          <p:nvPr>
            <p:ph type="title"/>
          </p:nvPr>
        </p:nvSpPr>
        <p:spPr>
          <a:xfrm>
            <a:off x="1280160" y="2551897"/>
            <a:ext cx="9601200" cy="640080"/>
          </a:xfrm>
          <a:prstGeom prst="rect">
            <a:avLst/>
          </a:prstGeom>
        </p:spPr>
        <p:txBody>
          <a:bodyPr lIns="0" tIns="0" rIns="0" bIns="0"/>
          <a:lstStyle>
            <a:lvl1pPr>
              <a:defRPr sz="6000" b="1">
                <a:solidFill>
                  <a:schemeClr val="tx1">
                    <a:lumMod val="50000"/>
                    <a:lumOff val="50000"/>
                  </a:schemeClr>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1280160" y="3331480"/>
            <a:ext cx="9601200" cy="914400"/>
          </a:xfrm>
          <a:prstGeom prst="rect">
            <a:avLst/>
          </a:prstGeom>
        </p:spPr>
        <p:txBody>
          <a:bodyPr lIns="0" tIns="0" rIns="0" bIns="0"/>
          <a:lstStyle>
            <a:lvl1pPr marL="0" indent="0">
              <a:buFontTx/>
              <a:buNone/>
              <a:defRPr sz="3600" b="1">
                <a:solidFill>
                  <a:schemeClr val="tx1">
                    <a:lumMod val="50000"/>
                    <a:lumOff val="50000"/>
                  </a:schemeClr>
                </a:solidFill>
                <a:latin typeface="+mn-lt"/>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457200"/>
            <a:ext cx="1036050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162" y="1981200"/>
            <a:ext cx="10360501"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14162" y="6248400"/>
            <a:ext cx="2539339"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735324" y="6248400"/>
            <a:ext cx="2539339" cy="457200"/>
          </a:xfrm>
          <a:prstGeom prst="rect">
            <a:avLst/>
          </a:prstGeom>
          <a:ln/>
        </p:spPr>
        <p:txBody>
          <a:bodyPr/>
          <a:lstStyle>
            <a:lvl1pPr>
              <a:defRPr/>
            </a:lvl1pPr>
          </a:lstStyle>
          <a:p>
            <a:pPr>
              <a:defRPr/>
            </a:pPr>
            <a:fld id="{4D18DC31-7BB3-4E8A-8ACB-64BD885990F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12188825" cy="6858000"/>
          </a:xfrm>
          <a:prstGeom prst="rect">
            <a:avLst/>
          </a:prstGeom>
          <a:noFill/>
          <a:ln w="9525">
            <a:noFill/>
            <a:miter lim="800000"/>
            <a:headEnd/>
            <a:tailEnd/>
          </a:ln>
        </p:spPr>
      </p:pic>
      <p:pic>
        <p:nvPicPr>
          <p:cNvPr id="5" name="Picture 8" descr="48 pt logo"/>
          <p:cNvPicPr>
            <a:picLocks noChangeAspect="1" noChangeArrowheads="1"/>
          </p:cNvPicPr>
          <p:nvPr/>
        </p:nvPicPr>
        <p:blipFill>
          <a:blip r:embed="rId3" cstate="print"/>
          <a:srcRect/>
          <a:stretch>
            <a:fillRect/>
          </a:stretch>
        </p:blipFill>
        <p:spPr bwMode="auto">
          <a:xfrm>
            <a:off x="10546720" y="5988050"/>
            <a:ext cx="1165980" cy="490538"/>
          </a:xfrm>
          <a:prstGeom prst="rect">
            <a:avLst/>
          </a:prstGeom>
          <a:noFill/>
          <a:ln w="9525">
            <a:noFill/>
            <a:miter lim="800000"/>
            <a:headEnd/>
            <a:tailEnd/>
          </a:ln>
        </p:spPr>
      </p:pic>
      <p:sp>
        <p:nvSpPr>
          <p:cNvPr id="31747" name="Rectangle 3"/>
          <p:cNvSpPr>
            <a:spLocks noGrp="1" noChangeArrowheads="1"/>
          </p:cNvSpPr>
          <p:nvPr>
            <p:ph type="ctrTitle"/>
          </p:nvPr>
        </p:nvSpPr>
        <p:spPr>
          <a:xfrm>
            <a:off x="914162" y="2286000"/>
            <a:ext cx="10360501" cy="1143000"/>
          </a:xfrm>
          <a:prstGeom prst="rect">
            <a:avLst/>
          </a:prstGeom>
        </p:spPr>
        <p:txBody>
          <a:bodyPr/>
          <a:lstStyle>
            <a:lvl1pPr>
              <a:defRPr/>
            </a:lvl1pPr>
          </a:lstStyle>
          <a:p>
            <a:r>
              <a:rPr lang="en-US"/>
              <a:t>Click to edit Master title style</a:t>
            </a:r>
          </a:p>
        </p:txBody>
      </p:sp>
      <p:sp>
        <p:nvSpPr>
          <p:cNvPr id="31748" name="Rectangle 4"/>
          <p:cNvSpPr>
            <a:spLocks noGrp="1" noChangeArrowheads="1"/>
          </p:cNvSpPr>
          <p:nvPr>
            <p:ph type="subTitle" idx="1"/>
          </p:nvPr>
        </p:nvSpPr>
        <p:spPr>
          <a:xfrm>
            <a:off x="1828324" y="3886200"/>
            <a:ext cx="8532178" cy="1752600"/>
          </a:xfrm>
          <a:prstGeom prst="rect">
            <a:avLst/>
          </a:prstGeom>
        </p:spPr>
        <p:txBody>
          <a:bodyPr/>
          <a:lstStyle>
            <a:lvl1pPr marL="0" indent="0" algn="ctr">
              <a:buFontTx/>
              <a:buNone/>
              <a:defRPr/>
            </a:lvl1pPr>
          </a:lstStyle>
          <a:p>
            <a:r>
              <a:rPr lang="en-US"/>
              <a:t>Click to edit Master subtitle style</a:t>
            </a:r>
          </a:p>
        </p:txBody>
      </p:sp>
      <p:sp>
        <p:nvSpPr>
          <p:cNvPr id="6" name="Date Placeholder 5"/>
          <p:cNvSpPr>
            <a:spLocks noGrp="1" noChangeArrowheads="1"/>
          </p:cNvSpPr>
          <p:nvPr>
            <p:ph type="dt" sz="half" idx="10"/>
          </p:nvPr>
        </p:nvSpPr>
        <p:spPr>
          <a:xfrm>
            <a:off x="914162" y="6248400"/>
            <a:ext cx="2539339" cy="457200"/>
          </a:xfrm>
          <a:prstGeom prst="rect">
            <a:avLst/>
          </a:prstGeom>
        </p:spPr>
        <p:txBody>
          <a:bodyPr/>
          <a:lstStyle>
            <a:lvl1pPr>
              <a:defRPr smtClean="0"/>
            </a:lvl1pPr>
          </a:lstStyle>
          <a:p>
            <a:pPr>
              <a:defRPr/>
            </a:pPr>
            <a:endParaRPr lang="en-US"/>
          </a:p>
        </p:txBody>
      </p:sp>
      <p:sp>
        <p:nvSpPr>
          <p:cNvPr id="7" name="Footer Placeholder 6"/>
          <p:cNvSpPr>
            <a:spLocks noGrp="1" noChangeArrowheads="1"/>
          </p:cNvSpPr>
          <p:nvPr>
            <p:ph type="ftr" sz="quarter" idx="11"/>
          </p:nvPr>
        </p:nvSpPr>
        <p:spPr bwMode="auto">
          <a:xfrm>
            <a:off x="4164515" y="6248400"/>
            <a:ext cx="385979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smtClean="0">
                <a:ea typeface="+mn-ea"/>
                <a:cs typeface="Arial" charset="0"/>
              </a:defRPr>
            </a:lvl1pPr>
          </a:lstStyle>
          <a:p>
            <a:pPr>
              <a:defRPr/>
            </a:pPr>
            <a:endParaRPr lang="en-US"/>
          </a:p>
        </p:txBody>
      </p:sp>
      <p:sp>
        <p:nvSpPr>
          <p:cNvPr id="8" name="Slide Number Placeholder 7"/>
          <p:cNvSpPr>
            <a:spLocks noGrp="1" noChangeArrowheads="1"/>
          </p:cNvSpPr>
          <p:nvPr>
            <p:ph type="sldNum" sz="quarter" idx="12"/>
          </p:nvPr>
        </p:nvSpPr>
        <p:spPr>
          <a:xfrm>
            <a:off x="8735324" y="6248400"/>
            <a:ext cx="2539339" cy="457200"/>
          </a:xfrm>
          <a:prstGeom prst="rect">
            <a:avLst/>
          </a:prstGeom>
        </p:spPr>
        <p:txBody>
          <a:bodyPr/>
          <a:lstStyle>
            <a:lvl1pPr>
              <a:defRPr smtClean="0"/>
            </a:lvl1pPr>
          </a:lstStyle>
          <a:p>
            <a:pPr>
              <a:defRPr/>
            </a:pPr>
            <a:fld id="{37371DA6-8BF3-4B53-8372-D389AEBDBC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71DA6-8BF3-4B53-8372-D389AEBDBCC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D18DC31-7BB3-4E8A-8ACB-64BD885990F2}"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E6BE2-82CE-4148-947B-FCD95868C8B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Content Placeholder 22"/>
          <p:cNvSpPr>
            <a:spLocks noGrp="1"/>
          </p:cNvSpPr>
          <p:nvPr>
            <p:ph sz="quarter" idx="10"/>
          </p:nvPr>
        </p:nvSpPr>
        <p:spPr>
          <a:xfrm>
            <a:off x="685800" y="1280160"/>
            <a:ext cx="8229600" cy="4572000"/>
          </a:xfrm>
          <a:prstGeom prst="rect">
            <a:avLst/>
          </a:prstGeom>
        </p:spPr>
        <p:txBody>
          <a:bodyPr lIns="0" tIns="0" rIns="0" bIns="0"/>
          <a:lstStyle>
            <a:lvl1pPr>
              <a:spcBef>
                <a:spcPts val="0"/>
              </a:spcBef>
              <a:spcAft>
                <a:spcPts val="600"/>
              </a:spcAft>
              <a:buClr>
                <a:schemeClr val="accent1"/>
              </a:buClr>
              <a:defRPr>
                <a:solidFill>
                  <a:schemeClr val="tx1"/>
                </a:solidFill>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E6BE2-82CE-4148-947B-FCD95868C8B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E6BE2-82CE-4148-947B-FCD95868C8BB}"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E6BE2-82CE-4148-947B-FCD95868C8BB}"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E6BE2-82CE-4148-947B-FCD95868C8BB}"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E6BE2-82CE-4148-947B-FCD95868C8B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E6BE2-82CE-4148-947B-FCD95868C8B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E6BE2-82CE-4148-947B-FCD95868C8B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E6BE2-82CE-4148-947B-FCD95868C8B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A9505-5366-4F7B-BED2-815229181DAB}" type="slidenum">
              <a:rPr lang="en-US" smtClean="0"/>
              <a:t>‹#›</a:t>
            </a:fld>
            <a:endParaRPr lang="en-U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8" name="Subtitle 2"/>
          <p:cNvSpPr>
            <a:spLocks noGrp="1"/>
          </p:cNvSpPr>
          <p:nvPr>
            <p:ph type="subTitle" idx="1"/>
          </p:nvPr>
        </p:nvSpPr>
        <p:spPr>
          <a:xfrm>
            <a:off x="687611" y="914400"/>
            <a:ext cx="10789920" cy="274320"/>
          </a:xfrm>
          <a:prstGeom prst="rect">
            <a:avLst/>
          </a:prstGeom>
        </p:spPr>
        <p:txBody>
          <a:bodyPr lIns="0" tIns="0" rIns="0" bIns="0"/>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22"/>
          <p:cNvSpPr>
            <a:spLocks noGrp="1"/>
          </p:cNvSpPr>
          <p:nvPr>
            <p:ph sz="quarter" idx="10"/>
          </p:nvPr>
        </p:nvSpPr>
        <p:spPr>
          <a:xfrm>
            <a:off x="685800" y="1280160"/>
            <a:ext cx="8229600" cy="4572000"/>
          </a:xfrm>
          <a:prstGeom prst="rect">
            <a:avLst/>
          </a:prstGeom>
        </p:spPr>
        <p:txBody>
          <a:bodyPr lIns="0" tIns="0" rIns="0" bIns="0"/>
          <a:lstStyle>
            <a:lvl1pPr>
              <a:spcBef>
                <a:spcPts val="0"/>
              </a:spcBef>
              <a:spcAft>
                <a:spcPts val="600"/>
              </a:spcAft>
              <a:buClr>
                <a:schemeClr val="accent1"/>
              </a:buClr>
              <a:defRPr>
                <a:solidFill>
                  <a:schemeClr val="tx1"/>
                </a:solidFill>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icture">
    <p:spTree>
      <p:nvGrpSpPr>
        <p:cNvPr id="1" name=""/>
        <p:cNvGrpSpPr/>
        <p:nvPr/>
      </p:nvGrpSpPr>
      <p:grpSpPr>
        <a:xfrm>
          <a:off x="0" y="0"/>
          <a:ext cx="0" cy="0"/>
          <a:chOff x="0" y="0"/>
          <a:chExt cx="0" cy="0"/>
        </a:xfrm>
      </p:grpSpPr>
      <p:sp>
        <p:nvSpPr>
          <p:cNvPr id="7" name="Content Placeholder 22"/>
          <p:cNvSpPr>
            <a:spLocks noGrp="1"/>
          </p:cNvSpPr>
          <p:nvPr>
            <p:ph sz="quarter" idx="10"/>
          </p:nvPr>
        </p:nvSpPr>
        <p:spPr>
          <a:xfrm>
            <a:off x="685799" y="1280160"/>
            <a:ext cx="7315200" cy="4572000"/>
          </a:xfrm>
          <a:prstGeom prst="rect">
            <a:avLst/>
          </a:prstGeom>
        </p:spPr>
        <p:txBody>
          <a:bodyPr lIns="0" tIns="0" rIns="0" bIns="0"/>
          <a:lstStyle>
            <a:lvl1pPr>
              <a:spcBef>
                <a:spcPts val="0"/>
              </a:spcBef>
              <a:spcAft>
                <a:spcPts val="600"/>
              </a:spcAft>
              <a:buClr>
                <a:schemeClr val="accent1"/>
              </a:buClr>
              <a:defRPr>
                <a:solidFill>
                  <a:schemeClr val="tx1"/>
                </a:solidFill>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8265366" y="1280160"/>
            <a:ext cx="3200400" cy="4572000"/>
          </a:xfrm>
          <a:prstGeom prst="rect">
            <a:avLst/>
          </a:prstGeom>
        </p:spPr>
        <p:txBody>
          <a:bodyPr/>
          <a:lstStyle/>
          <a:p>
            <a:r>
              <a:rPr lang="en-US"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Pictur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8" name="Subtitle 2"/>
          <p:cNvSpPr>
            <a:spLocks noGrp="1"/>
          </p:cNvSpPr>
          <p:nvPr>
            <p:ph type="subTitle" idx="1"/>
          </p:nvPr>
        </p:nvSpPr>
        <p:spPr>
          <a:xfrm>
            <a:off x="687611" y="914400"/>
            <a:ext cx="10789920" cy="274320"/>
          </a:xfrm>
          <a:prstGeom prst="rect">
            <a:avLst/>
          </a:prstGeom>
        </p:spPr>
        <p:txBody>
          <a:bodyPr lIns="0" tIns="0" rIns="0" bIns="0"/>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22"/>
          <p:cNvSpPr>
            <a:spLocks noGrp="1"/>
          </p:cNvSpPr>
          <p:nvPr>
            <p:ph sz="quarter" idx="10"/>
          </p:nvPr>
        </p:nvSpPr>
        <p:spPr>
          <a:xfrm>
            <a:off x="685800" y="1280160"/>
            <a:ext cx="7315200" cy="4572000"/>
          </a:xfrm>
          <a:prstGeom prst="rect">
            <a:avLst/>
          </a:prstGeom>
        </p:spPr>
        <p:txBody>
          <a:bodyPr lIns="0" tIns="0" rIns="0" bIns="0"/>
          <a:lstStyle>
            <a:lvl1pPr>
              <a:spcBef>
                <a:spcPts val="0"/>
              </a:spcBef>
              <a:spcAft>
                <a:spcPts val="600"/>
              </a:spcAft>
              <a:buClr>
                <a:schemeClr val="accent1"/>
              </a:buClr>
              <a:defRPr>
                <a:solidFill>
                  <a:schemeClr val="tx1"/>
                </a:solidFill>
              </a:defRPr>
            </a:lvl1pPr>
            <a:lvl2pPr>
              <a:spcBef>
                <a:spcPts val="0"/>
              </a:spcBef>
              <a:buClr>
                <a:schemeClr val="tx1">
                  <a:lumMod val="50000"/>
                  <a:lumOff val="50000"/>
                </a:schemeClr>
              </a:buClr>
              <a:defRPr>
                <a:solidFill>
                  <a:schemeClr val="tx1"/>
                </a:solidFill>
              </a:defRPr>
            </a:lvl2pPr>
            <a:lvl3pPr>
              <a:spcBef>
                <a:spcPts val="0"/>
              </a:spcBef>
              <a:buClr>
                <a:schemeClr val="tx1">
                  <a:lumMod val="50000"/>
                  <a:lumOff val="50000"/>
                </a:schemeClr>
              </a:buClr>
              <a:buSzPct val="100000"/>
              <a:defRPr>
                <a:solidFill>
                  <a:schemeClr val="tx1"/>
                </a:solidFill>
              </a:defRPr>
            </a:lvl3pPr>
            <a:lvl4pPr marL="973138" indent="-234950">
              <a:spcBef>
                <a:spcPts val="0"/>
              </a:spcBef>
              <a:buClr>
                <a:schemeClr val="tx1">
                  <a:lumMod val="50000"/>
                  <a:lumOff val="50000"/>
                </a:schemeClr>
              </a:buClr>
              <a:defRPr>
                <a:solidFill>
                  <a:schemeClr val="tx1"/>
                </a:solidFill>
              </a:defRPr>
            </a:lvl4pPr>
            <a:lvl5pPr marL="1150938" indent="-177800">
              <a:spcBef>
                <a:spcPts val="0"/>
              </a:spcBef>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1"/>
          </p:nvPr>
        </p:nvSpPr>
        <p:spPr>
          <a:xfrm>
            <a:off x="8265365" y="1280160"/>
            <a:ext cx="3200400" cy="4572000"/>
          </a:xfrm>
          <a:prstGeom prst="rect">
            <a:avLst/>
          </a:prstGeom>
        </p:spPr>
        <p:txBody>
          <a:bodyPr/>
          <a:lstStyle/>
          <a:p>
            <a:r>
              <a:rPr lang="en-US" smtClean="0"/>
              <a:t>Click icon to add picture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23" name="Content Placeholder 22"/>
          <p:cNvSpPr>
            <a:spLocks noGrp="1"/>
          </p:cNvSpPr>
          <p:nvPr>
            <p:ph sz="quarter" idx="10"/>
          </p:nvPr>
        </p:nvSpPr>
        <p:spPr>
          <a:xfrm>
            <a:off x="685800" y="1280160"/>
            <a:ext cx="525780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2"/>
          <p:cNvSpPr>
            <a:spLocks noGrp="1"/>
          </p:cNvSpPr>
          <p:nvPr>
            <p:ph sz="quarter" idx="11"/>
          </p:nvPr>
        </p:nvSpPr>
        <p:spPr>
          <a:xfrm>
            <a:off x="6217920" y="1280160"/>
            <a:ext cx="525780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8"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9" name="Subtitle 2"/>
          <p:cNvSpPr>
            <a:spLocks noGrp="1"/>
          </p:cNvSpPr>
          <p:nvPr>
            <p:ph type="subTitle" idx="1"/>
          </p:nvPr>
        </p:nvSpPr>
        <p:spPr>
          <a:xfrm>
            <a:off x="687611" y="914400"/>
            <a:ext cx="10789920" cy="274320"/>
          </a:xfrm>
          <a:prstGeom prst="rect">
            <a:avLst/>
          </a:prstGeom>
        </p:spPr>
        <p:txBody>
          <a:bodyPr lIns="0" tIns="0" rIns="0" bIns="0"/>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Content Placeholder 22"/>
          <p:cNvSpPr>
            <a:spLocks noGrp="1"/>
          </p:cNvSpPr>
          <p:nvPr>
            <p:ph sz="quarter" idx="10"/>
          </p:nvPr>
        </p:nvSpPr>
        <p:spPr>
          <a:xfrm>
            <a:off x="685800" y="1280160"/>
            <a:ext cx="525780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2"/>
          <p:cNvSpPr>
            <a:spLocks noGrp="1"/>
          </p:cNvSpPr>
          <p:nvPr>
            <p:ph sz="quarter" idx="11"/>
          </p:nvPr>
        </p:nvSpPr>
        <p:spPr>
          <a:xfrm>
            <a:off x="6217920" y="1280160"/>
            <a:ext cx="525780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8" name="Title 1"/>
          <p:cNvSpPr>
            <a:spLocks noGrp="1"/>
          </p:cNvSpPr>
          <p:nvPr>
            <p:ph type="ctrTitle"/>
          </p:nvPr>
        </p:nvSpPr>
        <p:spPr>
          <a:xfrm>
            <a:off x="685800" y="457200"/>
            <a:ext cx="10789920" cy="457200"/>
          </a:xfrm>
          <a:prstGeom prst="rect">
            <a:avLst/>
          </a:prstGeom>
        </p:spPr>
        <p:txBody>
          <a:bodyPr lIns="0" tIns="0" rIns="0" bIns="0">
            <a:noAutofit/>
          </a:bodyPr>
          <a:lstStyle>
            <a:lvl1pPr marL="0" indent="0" algn="l">
              <a:lnSpc>
                <a:spcPct val="85000"/>
              </a:lnSpc>
              <a:spcAft>
                <a:spcPts val="300"/>
              </a:spcAft>
              <a:defRPr sz="3200"/>
            </a:lvl1pPr>
          </a:lstStyle>
          <a:p>
            <a:r>
              <a:rPr lang="en-US" smtClean="0"/>
              <a:t>Click to edit Master title style</a:t>
            </a:r>
            <a:endParaRPr lang="en-US" dirty="0"/>
          </a:p>
        </p:txBody>
      </p:sp>
      <p:sp>
        <p:nvSpPr>
          <p:cNvPr id="10" name="Content Placeholder 22"/>
          <p:cNvSpPr>
            <a:spLocks noGrp="1"/>
          </p:cNvSpPr>
          <p:nvPr>
            <p:ph sz="quarter" idx="10"/>
          </p:nvPr>
        </p:nvSpPr>
        <p:spPr>
          <a:xfrm>
            <a:off x="685800" y="1280160"/>
            <a:ext cx="347472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2"/>
          <p:cNvSpPr>
            <a:spLocks noGrp="1"/>
          </p:cNvSpPr>
          <p:nvPr>
            <p:ph sz="quarter" idx="11"/>
          </p:nvPr>
        </p:nvSpPr>
        <p:spPr>
          <a:xfrm>
            <a:off x="4335679" y="1280160"/>
            <a:ext cx="347472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2"/>
          <p:cNvSpPr>
            <a:spLocks noGrp="1"/>
          </p:cNvSpPr>
          <p:nvPr>
            <p:ph sz="quarter" idx="12"/>
          </p:nvPr>
        </p:nvSpPr>
        <p:spPr>
          <a:xfrm>
            <a:off x="7994024" y="1280160"/>
            <a:ext cx="3474720" cy="4572000"/>
          </a:xfrm>
          <a:prstGeom prst="rect">
            <a:avLst/>
          </a:prstGeom>
        </p:spPr>
        <p:txBody>
          <a:bodyPr lIns="0" tIns="0" rIns="0" bIns="0"/>
          <a:lstStyle>
            <a:lvl1pPr>
              <a:spcBef>
                <a:spcPts val="0"/>
              </a:spcBef>
              <a:spcAft>
                <a:spcPts val="600"/>
              </a:spcAft>
              <a:buClr>
                <a:schemeClr val="accent1"/>
              </a:buClr>
              <a:defRPr lang="en-US" sz="2800" smtClean="0">
                <a:solidFill>
                  <a:schemeClr val="tx1"/>
                </a:solidFill>
                <a:latin typeface="+mn-lt"/>
                <a:ea typeface="+mn-ea"/>
                <a:cs typeface="+mn-cs"/>
              </a:defRPr>
            </a:lvl1pPr>
            <a:lvl2pPr>
              <a:spcBef>
                <a:spcPts val="0"/>
              </a:spcBef>
              <a:spcAft>
                <a:spcPts val="600"/>
              </a:spcAft>
              <a:buClr>
                <a:schemeClr val="tx1">
                  <a:lumMod val="50000"/>
                  <a:lumOff val="50000"/>
                </a:schemeClr>
              </a:buClr>
              <a:defRPr>
                <a:solidFill>
                  <a:schemeClr val="tx1"/>
                </a:solidFill>
              </a:defRPr>
            </a:lvl2pPr>
            <a:lvl3pPr>
              <a:spcBef>
                <a:spcPts val="0"/>
              </a:spcBef>
              <a:spcAft>
                <a:spcPts val="600"/>
              </a:spcAft>
              <a:buClr>
                <a:schemeClr val="tx1">
                  <a:lumMod val="50000"/>
                  <a:lumOff val="50000"/>
                </a:schemeClr>
              </a:buClr>
              <a:buSzPct val="100000"/>
              <a:defRPr>
                <a:solidFill>
                  <a:schemeClr val="tx1"/>
                </a:solidFill>
              </a:defRPr>
            </a:lvl3pPr>
            <a:lvl4pPr marL="973138" indent="-234950">
              <a:spcBef>
                <a:spcPts val="0"/>
              </a:spcBef>
              <a:spcAft>
                <a:spcPts val="600"/>
              </a:spcAft>
              <a:buClr>
                <a:schemeClr val="tx1">
                  <a:lumMod val="50000"/>
                  <a:lumOff val="50000"/>
                </a:schemeClr>
              </a:buClr>
              <a:defRPr>
                <a:solidFill>
                  <a:schemeClr val="tx1"/>
                </a:solidFill>
              </a:defRPr>
            </a:lvl4pPr>
            <a:lvl5pPr marL="1150938" indent="-177800">
              <a:spcBef>
                <a:spcPts val="0"/>
              </a:spcBef>
              <a:spcAft>
                <a:spcPts val="600"/>
              </a:spcAft>
              <a:buClr>
                <a:schemeClr val="tx1">
                  <a:lumMod val="50000"/>
                  <a:lumOff val="50000"/>
                </a:schemeClr>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4" name="Picture 13" descr="3M_logo.emf"/>
          <p:cNvPicPr>
            <a:picLocks noChangeAspect="1"/>
          </p:cNvPicPr>
          <p:nvPr/>
        </p:nvPicPr>
        <p:blipFill>
          <a:blip r:embed="rId18"/>
          <a:stretch>
            <a:fillRect/>
          </a:stretch>
        </p:blipFill>
        <p:spPr>
          <a:xfrm>
            <a:off x="5806376" y="6400800"/>
            <a:ext cx="576073" cy="292433"/>
          </a:xfrm>
          <a:prstGeom prst="rect">
            <a:avLst/>
          </a:prstGeom>
        </p:spPr>
      </p:pic>
      <p:sp>
        <p:nvSpPr>
          <p:cNvPr id="15" name="Footer Placeholder 3"/>
          <p:cNvSpPr txBox="1">
            <a:spLocks/>
          </p:cNvSpPr>
          <p:nvPr/>
        </p:nvSpPr>
        <p:spPr>
          <a:xfrm>
            <a:off x="685800" y="6574536"/>
            <a:ext cx="4572000" cy="182880"/>
          </a:xfrm>
          <a:prstGeom prst="rect">
            <a:avLst/>
          </a:prstGeom>
        </p:spPr>
        <p:txBody>
          <a:bodyPr wrap="none" lIns="0" tIns="0" rIns="0" bIns="0"/>
          <a:lstStyle>
            <a:lvl1pPr>
              <a:defRPr sz="800">
                <a:solidFill>
                  <a:schemeClr val="bg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rgbClr val="000000">
                    <a:lumMod val="50000"/>
                    <a:lumOff val="50000"/>
                  </a:srgbClr>
                </a:solidFill>
                <a:effectLst/>
                <a:uLnTx/>
                <a:uFillTx/>
                <a:latin typeface="Arial Narrow"/>
                <a:ea typeface="Arial" charset="0"/>
                <a:cs typeface="Arial" charset="0"/>
              </a:rPr>
              <a:t>3M Confidential.</a:t>
            </a:r>
            <a:endParaRPr kumimoji="0" lang="en-US" sz="900" b="0" i="0" u="none" strike="noStrike" kern="0" cap="none" spc="0" normalizeH="0" baseline="0" noProof="0" dirty="0">
              <a:ln>
                <a:noFill/>
              </a:ln>
              <a:solidFill>
                <a:srgbClr val="000000">
                  <a:lumMod val="50000"/>
                  <a:lumOff val="50000"/>
                </a:srgbClr>
              </a:solidFill>
              <a:effectLst/>
              <a:uLnTx/>
              <a:uFillTx/>
              <a:latin typeface="Arial Narrow"/>
              <a:ea typeface="Arial" charset="0"/>
              <a:cs typeface="Arial" charset="0"/>
            </a:endParaRPr>
          </a:p>
        </p:txBody>
      </p:sp>
      <p:sp>
        <p:nvSpPr>
          <p:cNvPr id="16" name="Rectangle 6"/>
          <p:cNvSpPr>
            <a:spLocks noChangeArrowheads="1"/>
          </p:cNvSpPr>
          <p:nvPr/>
        </p:nvSpPr>
        <p:spPr bwMode="auto">
          <a:xfrm>
            <a:off x="273842" y="6567081"/>
            <a:ext cx="361950" cy="182880"/>
          </a:xfrm>
          <a:prstGeom prst="rect">
            <a:avLst/>
          </a:prstGeom>
          <a:noFill/>
          <a:ln w="9525">
            <a:noFill/>
            <a:miter lim="800000"/>
            <a:headEnd/>
            <a:tailEnd/>
          </a:ln>
          <a:effectLst/>
        </p:spPr>
        <p:txBody>
          <a:bodyPr lIns="0" tIns="0" rIns="0" bIns="0"/>
          <a:lstStyle/>
          <a:p>
            <a:fld id="{C2052321-C6F9-4678-99AF-88377A6A9DB1}" type="slidenum">
              <a:rPr lang="en-US" sz="1000">
                <a:solidFill>
                  <a:schemeClr val="tx1">
                    <a:lumMod val="50000"/>
                    <a:lumOff val="50000"/>
                  </a:schemeClr>
                </a:solidFill>
                <a:latin typeface="Arial Narrow" pitchFamily="34" charset="0"/>
              </a:rPr>
              <a:pPr/>
              <a:t>‹#›</a:t>
            </a:fld>
            <a:endParaRPr lang="en-US" sz="900" dirty="0">
              <a:solidFill>
                <a:schemeClr val="tx1">
                  <a:lumMod val="50000"/>
                  <a:lumOff val="50000"/>
                </a:schemeClr>
              </a:solidFill>
              <a:latin typeface="Arial Black" pitchFamily="34" charset="0"/>
            </a:endParaRPr>
          </a:p>
        </p:txBody>
      </p:sp>
      <p:grpSp>
        <p:nvGrpSpPr>
          <p:cNvPr id="17" name="Group 16"/>
          <p:cNvGrpSpPr/>
          <p:nvPr/>
        </p:nvGrpSpPr>
        <p:grpSpPr>
          <a:xfrm>
            <a:off x="6921828" y="6574536"/>
            <a:ext cx="4572000" cy="182880"/>
            <a:chOff x="6949440" y="6574536"/>
            <a:chExt cx="4572000" cy="182880"/>
          </a:xfrm>
        </p:grpSpPr>
        <p:grpSp>
          <p:nvGrpSpPr>
            <p:cNvPr id="18" name="Group 8"/>
            <p:cNvGrpSpPr/>
            <p:nvPr/>
          </p:nvGrpSpPr>
          <p:grpSpPr>
            <a:xfrm>
              <a:off x="6949440" y="6574536"/>
              <a:ext cx="4572000" cy="182880"/>
              <a:chOff x="6953905" y="6574536"/>
              <a:chExt cx="4572000" cy="182880"/>
            </a:xfrm>
          </p:grpSpPr>
          <p:sp>
            <p:nvSpPr>
              <p:cNvPr id="20" name="TextBox 19"/>
              <p:cNvSpPr txBox="1"/>
              <p:nvPr/>
            </p:nvSpPr>
            <p:spPr>
              <a:xfrm>
                <a:off x="9459529" y="6574536"/>
                <a:ext cx="1177586" cy="182880"/>
              </a:xfrm>
              <a:prstGeom prst="rect">
                <a:avLst/>
              </a:prstGeom>
              <a:noFill/>
            </p:spPr>
            <p:txBody>
              <a:bodyPr wrap="square" lIns="0" tIns="0" rIns="0" bIns="0" rtlCol="0">
                <a:noAutofit/>
              </a:bodyPr>
              <a:lstStyle/>
              <a:p>
                <a:pPr marL="0" marR="0" lvl="0" indent="0" algn="r" defTabSz="914088" eaLnBrk="1" fontAlgn="auto" latinLnBrk="0" hangingPunct="1">
                  <a:lnSpc>
                    <a:spcPct val="100000"/>
                  </a:lnSpc>
                  <a:spcBef>
                    <a:spcPts val="0"/>
                  </a:spcBef>
                  <a:spcAft>
                    <a:spcPts val="0"/>
                  </a:spcAft>
                  <a:buClrTx/>
                  <a:buSzTx/>
                  <a:buFontTx/>
                  <a:buNone/>
                  <a:tabLst/>
                  <a:defRPr/>
                </a:pPr>
                <a:fld id="{947A7B7F-7420-45D2-94CB-7DFC4A377B8C}" type="datetime3">
                  <a:rPr kumimoji="0" lang="en-US" sz="900" b="0" i="0" u="none" strike="noStrike" kern="0" cap="none" spc="0" normalizeH="0" baseline="0" noProof="0" smtClean="0">
                    <a:ln>
                      <a:noFill/>
                    </a:ln>
                    <a:solidFill>
                      <a:srgbClr val="000000">
                        <a:lumMod val="50000"/>
                        <a:lumOff val="50000"/>
                      </a:srgbClr>
                    </a:solidFill>
                    <a:effectLst/>
                    <a:uLnTx/>
                    <a:uFillTx/>
                    <a:latin typeface="Arial Narrow"/>
                  </a:rPr>
                  <a:pPr marL="0" marR="0" lvl="0" indent="0" algn="r" defTabSz="914088" eaLnBrk="1" fontAlgn="auto" latinLnBrk="0" hangingPunct="1">
                    <a:lnSpc>
                      <a:spcPct val="100000"/>
                    </a:lnSpc>
                    <a:spcBef>
                      <a:spcPts val="0"/>
                    </a:spcBef>
                    <a:spcAft>
                      <a:spcPts val="0"/>
                    </a:spcAft>
                    <a:buClrTx/>
                    <a:buSzTx/>
                    <a:buFontTx/>
                    <a:buNone/>
                    <a:tabLst/>
                    <a:defRPr/>
                  </a:pPr>
                  <a:t>6 November 2017</a:t>
                </a:fld>
                <a:endParaRPr kumimoji="0" lang="en-US" sz="900" b="0" i="0" u="none" strike="noStrike" kern="0" cap="none" spc="0" normalizeH="0" baseline="0" noProof="0" dirty="0">
                  <a:ln>
                    <a:noFill/>
                  </a:ln>
                  <a:solidFill>
                    <a:srgbClr val="000000">
                      <a:lumMod val="50000"/>
                      <a:lumOff val="50000"/>
                    </a:srgbClr>
                  </a:solidFill>
                  <a:effectLst/>
                  <a:uLnTx/>
                  <a:uFillTx/>
                  <a:latin typeface="Arial Narrow"/>
                </a:endParaRPr>
              </a:p>
            </p:txBody>
          </p:sp>
          <p:sp>
            <p:nvSpPr>
              <p:cNvPr id="21" name="Rectangle 20"/>
              <p:cNvSpPr/>
              <p:nvPr/>
            </p:nvSpPr>
            <p:spPr bwMode="auto">
              <a:xfrm>
                <a:off x="9260545" y="6589264"/>
                <a:ext cx="1163039" cy="1534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0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p:txBody>
          </p:sp>
          <p:sp>
            <p:nvSpPr>
              <p:cNvPr id="22" name="Footer Placeholder 3"/>
              <p:cNvSpPr txBox="1">
                <a:spLocks/>
              </p:cNvSpPr>
              <p:nvPr/>
            </p:nvSpPr>
            <p:spPr>
              <a:xfrm>
                <a:off x="6953905" y="6574536"/>
                <a:ext cx="4572000" cy="182880"/>
              </a:xfrm>
              <a:prstGeom prst="rect">
                <a:avLst/>
              </a:prstGeom>
            </p:spPr>
            <p:txBody>
              <a:bodyPr wrap="none" lIns="0" tIns="0" rIns="0" bIns="0"/>
              <a:lstStyle>
                <a:lvl1pPr>
                  <a:defRPr sz="800">
                    <a:solidFill>
                      <a:schemeClr val="bg2"/>
                    </a:solidFill>
                    <a:latin typeface="+mn-lt"/>
                  </a:defRPr>
                </a:lvl1pPr>
              </a:lstStyle>
              <a:p>
                <a:pPr marL="0" marR="0" lvl="0" indent="0" algn="r" defTabSz="914088" rtl="0" eaLnBrk="1" fontAlgn="auto" latinLnBrk="0" hangingPunct="1">
                  <a:lnSpc>
                    <a:spcPct val="100000"/>
                  </a:lnSpc>
                  <a:spcBef>
                    <a:spcPts val="0"/>
                  </a:spcBef>
                  <a:spcAft>
                    <a:spcPts val="0"/>
                  </a:spcAft>
                  <a:buClrTx/>
                  <a:buSzTx/>
                  <a:buFontTx/>
                  <a:buNone/>
                  <a:tabLst>
                    <a:tab pos="798513" algn="r"/>
                  </a:tabLst>
                  <a:defRPr/>
                </a:pPr>
                <a:r>
                  <a:rPr kumimoji="0" lang="en-US" sz="900" b="0" i="0" u="none" strike="noStrike" kern="0" cap="none" spc="0" normalizeH="0" baseline="0" noProof="0" dirty="0" smtClean="0">
                    <a:ln>
                      <a:noFill/>
                    </a:ln>
                    <a:solidFill>
                      <a:srgbClr val="000000">
                        <a:lumMod val="50000"/>
                        <a:lumOff val="50000"/>
                      </a:srgbClr>
                    </a:solidFill>
                    <a:effectLst/>
                    <a:uLnTx/>
                    <a:uFillTx/>
                    <a:latin typeface="Arial Narrow"/>
                    <a:ea typeface="Arial" charset="0"/>
                    <a:cs typeface="Arial" charset="0"/>
                  </a:rPr>
                  <a:t>. All Rights Reserved.</a:t>
                </a:r>
                <a:endParaRPr kumimoji="0" lang="en-US" sz="900" b="0" i="0" u="none" strike="noStrike" kern="0" cap="none" spc="0" normalizeH="0" baseline="0" noProof="0" dirty="0">
                  <a:ln>
                    <a:noFill/>
                  </a:ln>
                  <a:solidFill>
                    <a:srgbClr val="000000">
                      <a:lumMod val="50000"/>
                      <a:lumOff val="50000"/>
                    </a:srgbClr>
                  </a:solidFill>
                  <a:effectLst/>
                  <a:uLnTx/>
                  <a:uFillTx/>
                  <a:latin typeface="Arial Narrow"/>
                  <a:ea typeface="Arial" charset="0"/>
                  <a:cs typeface="Arial" charset="0"/>
                </a:endParaRPr>
              </a:p>
            </p:txBody>
          </p:sp>
        </p:grpSp>
        <p:sp>
          <p:nvSpPr>
            <p:cNvPr id="19" name="TextBox 18"/>
            <p:cNvSpPr txBox="1"/>
            <p:nvPr/>
          </p:nvSpPr>
          <p:spPr>
            <a:xfrm>
              <a:off x="10178528" y="6574536"/>
              <a:ext cx="258449" cy="182880"/>
            </a:xfrm>
            <a:prstGeom prst="rect">
              <a:avLst/>
            </a:prstGeom>
            <a:noFill/>
          </p:spPr>
          <p:txBody>
            <a:bodyPr wrap="square" lIns="0" tIns="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lumMod val="50000"/>
                      <a:lumOff val="50000"/>
                    </a:srgbClr>
                  </a:solidFill>
                  <a:effectLst/>
                  <a:uLnTx/>
                  <a:uFillTx/>
                  <a:latin typeface="Arial Narrow"/>
                  <a:ea typeface="Arial" charset="0"/>
                  <a:cs typeface="Arial" charset="0"/>
                </a:rPr>
                <a:t>© 3M</a:t>
              </a:r>
              <a:endParaRPr lang="en-US" dirty="0" smtClean="0">
                <a:latin typeface="+mn-lt"/>
              </a:endParaRPr>
            </a:p>
          </p:txBody>
        </p:sp>
      </p:grpSp>
      <p:sp>
        <p:nvSpPr>
          <p:cNvPr id="13" name="TextBox 12"/>
          <p:cNvSpPr txBox="1"/>
          <p:nvPr/>
        </p:nvSpPr>
        <p:spPr>
          <a:xfrm>
            <a:off x="5387546" y="3075067"/>
            <a:ext cx="1380426" cy="769650"/>
          </a:xfrm>
          <a:prstGeom prst="rect">
            <a:avLst/>
          </a:prstGeom>
          <a:noFill/>
        </p:spPr>
        <p:txBody>
          <a:bodyPr wrap="square" rtlCol="0">
            <a:noAutofit/>
          </a:bodyPr>
          <a:lstStyle/>
          <a:p>
            <a:endParaRPr lang="en-US" smtClean="0">
              <a:latin typeface="+mn-lt"/>
            </a:endParaRPr>
          </a:p>
        </p:txBody>
      </p:sp>
    </p:spTree>
  </p:cSld>
  <p:clrMap bg1="lt1" tx1="dk1" bg2="lt2" tx2="dk2" accent1="accent1" accent2="accent2" accent3="accent3" accent4="accent4" accent5="accent5" accent6="accent6" hlink="hlink" folHlink="folHlink"/>
  <p:sldLayoutIdLst>
    <p:sldLayoutId id="2147483810" r:id="rId1"/>
    <p:sldLayoutId id="2147483784" r:id="rId2"/>
    <p:sldLayoutId id="2147483820" r:id="rId3"/>
    <p:sldLayoutId id="2147483807" r:id="rId4"/>
    <p:sldLayoutId id="2147483821" r:id="rId5"/>
    <p:sldLayoutId id="2147483822" r:id="rId6"/>
    <p:sldLayoutId id="2147483815" r:id="rId7"/>
    <p:sldLayoutId id="2147483816" r:id="rId8"/>
    <p:sldLayoutId id="2147483824" r:id="rId9"/>
    <p:sldLayoutId id="2147483826" r:id="rId10"/>
    <p:sldLayoutId id="2147483819" r:id="rId11"/>
    <p:sldLayoutId id="2147483818" r:id="rId12"/>
    <p:sldLayoutId id="2147483814" r:id="rId13"/>
    <p:sldLayoutId id="2147483811" r:id="rId14"/>
    <p:sldLayoutId id="2147483827" r:id="rId15"/>
    <p:sldLayoutId id="2147483828" r:id="rId16"/>
  </p:sldLayoutIdLst>
  <p:transition>
    <p:fade/>
  </p:transition>
  <p:timing>
    <p:tnLst>
      <p:par>
        <p:cTn id="1" dur="indefinite" restart="never" nodeType="tmRoot"/>
      </p:par>
    </p:tnLst>
  </p:timing>
  <p:hf hdr="0" ftr="0"/>
  <p:txStyles>
    <p:titleStyle>
      <a:lvl1pPr algn="l" rtl="0" eaLnBrk="1" fontAlgn="base" hangingPunct="1">
        <a:lnSpc>
          <a:spcPct val="85000"/>
        </a:lnSpc>
        <a:spcBef>
          <a:spcPct val="0"/>
        </a:spcBef>
        <a:spcAft>
          <a:spcPts val="300"/>
        </a:spcAft>
        <a:defRPr lang="en-US" sz="3200" dirty="0">
          <a:solidFill>
            <a:schemeClr val="tx1"/>
          </a:solidFill>
          <a:latin typeface="+mj-lt"/>
          <a:ea typeface="+mj-ea"/>
          <a:cs typeface="+mj-cs"/>
        </a:defRPr>
      </a:lvl1pPr>
      <a:lvl2pPr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2pPr>
      <a:lvl3pPr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3pPr>
      <a:lvl4pPr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4pPr>
      <a:lvl5pPr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5pPr>
      <a:lvl6pPr marL="4572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6pPr>
      <a:lvl7pPr marL="9144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7pPr>
      <a:lvl8pPr marL="13716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8pPr>
      <a:lvl9pPr marL="18288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9pPr>
    </p:titleStyle>
    <p:bodyStyle>
      <a:lvl1pPr marL="236538" indent="-236538" algn="l" rtl="0" eaLnBrk="1" fontAlgn="base" hangingPunct="1">
        <a:spcBef>
          <a:spcPct val="20000"/>
        </a:spcBef>
        <a:spcAft>
          <a:spcPts val="504"/>
        </a:spcAft>
        <a:buClr>
          <a:schemeClr val="bg2"/>
        </a:buClr>
        <a:buFont typeface="Wingdings" pitchFamily="2" charset="2"/>
        <a:buChar char="§"/>
        <a:defRPr sz="2800">
          <a:solidFill>
            <a:schemeClr val="tx1"/>
          </a:solidFill>
          <a:latin typeface="+mn-lt"/>
          <a:ea typeface="+mn-ea"/>
          <a:cs typeface="+mn-cs"/>
        </a:defRPr>
      </a:lvl1pPr>
      <a:lvl2pPr marL="574675" indent="-338138" algn="l" rtl="0" eaLnBrk="1" fontAlgn="base" hangingPunct="1">
        <a:spcBef>
          <a:spcPts val="600"/>
        </a:spcBef>
        <a:spcAft>
          <a:spcPts val="600"/>
        </a:spcAft>
        <a:buClr>
          <a:schemeClr val="bg2"/>
        </a:buClr>
        <a:buSzPct val="100000"/>
        <a:buFont typeface="Arial Narrow" pitchFamily="34" charset="0"/>
        <a:buChar char="―"/>
        <a:defRPr sz="2400" i="0">
          <a:solidFill>
            <a:schemeClr val="tx1"/>
          </a:solidFill>
          <a:latin typeface="+mn-lt"/>
          <a:ea typeface="+mn-ea"/>
          <a:cs typeface="+mn-cs"/>
        </a:defRPr>
      </a:lvl2pPr>
      <a:lvl3pPr marL="738188" indent="-163513" algn="l" rtl="0" eaLnBrk="1" fontAlgn="base" hangingPunct="1">
        <a:spcBef>
          <a:spcPts val="600"/>
        </a:spcBef>
        <a:spcAft>
          <a:spcPts val="600"/>
        </a:spcAft>
        <a:buClr>
          <a:schemeClr val="bg2"/>
        </a:buClr>
        <a:buSzPct val="80000"/>
        <a:buFont typeface="Arial" pitchFamily="34" charset="0"/>
        <a:buChar char="•"/>
        <a:defRPr sz="2000" i="0">
          <a:solidFill>
            <a:schemeClr val="tx1"/>
          </a:solidFill>
          <a:latin typeface="+mn-lt"/>
          <a:ea typeface="+mn-ea"/>
          <a:cs typeface="+mn-cs"/>
        </a:defRPr>
      </a:lvl3pPr>
      <a:lvl4pPr marL="914400" indent="-176213" algn="l" rtl="0" eaLnBrk="1" fontAlgn="base" hangingPunct="1">
        <a:spcBef>
          <a:spcPts val="600"/>
        </a:spcBef>
        <a:spcAft>
          <a:spcPts val="600"/>
        </a:spcAft>
        <a:buClr>
          <a:schemeClr val="bg2"/>
        </a:buClr>
        <a:buSzPct val="100000"/>
        <a:buFont typeface="Arial Narrow" pitchFamily="34" charset="0"/>
        <a:buChar char="–"/>
        <a:defRPr i="0">
          <a:solidFill>
            <a:schemeClr val="tx1"/>
          </a:solidFill>
          <a:latin typeface="+mn-lt"/>
          <a:ea typeface="+mn-ea"/>
          <a:cs typeface="+mn-cs"/>
        </a:defRPr>
      </a:lvl4pPr>
      <a:lvl5pPr marL="1828800" indent="-548640" algn="l" rtl="0" eaLnBrk="1" fontAlgn="base" hangingPunct="1">
        <a:spcBef>
          <a:spcPts val="600"/>
        </a:spcBef>
        <a:spcAft>
          <a:spcPts val="600"/>
        </a:spcAft>
        <a:buClr>
          <a:schemeClr val="bg2">
            <a:lumMod val="50000"/>
          </a:schemeClr>
        </a:buClr>
        <a:buSzPct val="80000"/>
        <a:buFont typeface="Wingdings" pitchFamily="2" charset="2"/>
        <a:buChar char="§"/>
        <a:defRPr sz="1600">
          <a:solidFill>
            <a:srgbClr val="4D4D4D"/>
          </a:solidFill>
          <a:latin typeface="+mn-lt"/>
          <a:ea typeface="+mn-ea"/>
          <a:cs typeface="+mn-cs"/>
        </a:defRPr>
      </a:lvl5pPr>
      <a:lvl6pPr marL="2514600" indent="-228600" algn="l" rtl="0" eaLnBrk="1" fontAlgn="base" hangingPunct="1">
        <a:spcBef>
          <a:spcPct val="20000"/>
        </a:spcBef>
        <a:spcAft>
          <a:spcPct val="0"/>
        </a:spcAft>
        <a:buChar char="»"/>
        <a:defRPr sz="1600">
          <a:solidFill>
            <a:srgbClr val="4D4D4D"/>
          </a:solidFill>
          <a:latin typeface="+mn-lt"/>
          <a:ea typeface="+mn-ea"/>
          <a:cs typeface="+mn-cs"/>
        </a:defRPr>
      </a:lvl6pPr>
      <a:lvl7pPr marL="2971800" indent="-228600" algn="l" rtl="0" eaLnBrk="1" fontAlgn="base" hangingPunct="1">
        <a:spcBef>
          <a:spcPct val="20000"/>
        </a:spcBef>
        <a:spcAft>
          <a:spcPct val="0"/>
        </a:spcAft>
        <a:buChar char="»"/>
        <a:defRPr sz="1600">
          <a:solidFill>
            <a:srgbClr val="4D4D4D"/>
          </a:solidFill>
          <a:latin typeface="+mn-lt"/>
          <a:ea typeface="+mn-ea"/>
          <a:cs typeface="+mn-cs"/>
        </a:defRPr>
      </a:lvl7pPr>
      <a:lvl8pPr marL="3429000" indent="-228600" algn="l" rtl="0" eaLnBrk="1" fontAlgn="base" hangingPunct="1">
        <a:spcBef>
          <a:spcPct val="20000"/>
        </a:spcBef>
        <a:spcAft>
          <a:spcPct val="0"/>
        </a:spcAft>
        <a:buChar char="»"/>
        <a:defRPr sz="1600">
          <a:solidFill>
            <a:srgbClr val="4D4D4D"/>
          </a:solidFill>
          <a:latin typeface="+mn-lt"/>
          <a:ea typeface="+mn-ea"/>
          <a:cs typeface="+mn-cs"/>
        </a:defRPr>
      </a:lvl8pPr>
      <a:lvl9pPr marL="3886200" indent="-228600" algn="l" rtl="0" eaLnBrk="1" fontAlgn="base" hangingPunct="1">
        <a:spcBef>
          <a:spcPct val="20000"/>
        </a:spcBef>
        <a:spcAft>
          <a:spcPct val="0"/>
        </a:spcAft>
        <a:buChar char="»"/>
        <a:defRPr sz="1600">
          <a:solidFill>
            <a:srgbClr val="4D4D4D"/>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E6BE2-82CE-4148-947B-FCD95868C8BB}" type="datetimeFigureOut">
              <a:rPr lang="en-US" smtClean="0"/>
              <a:t>11/6/2017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A9505-5366-4F7B-BED2-815229181D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fade/>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mutcd.fhwa.dot.gov/pdfs/2009/mutcd2009edition.pdf" TargetMode="Externa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1" y="172995"/>
            <a:ext cx="12014521" cy="1482810"/>
          </a:xfrm>
          <a:prstGeom prst="rect">
            <a:avLst/>
          </a:prstGeom>
          <a:noFill/>
          <a:ln w="9525">
            <a:noFill/>
            <a:miter lim="800000"/>
            <a:headEnd/>
            <a:tailEnd/>
          </a:ln>
          <a:effectLst/>
        </p:spPr>
        <p:txBody>
          <a:bodyPr anchor="ctr"/>
          <a:lstStyle/>
          <a:p>
            <a:pPr algn="ctr">
              <a:defRPr/>
            </a:pPr>
            <a:endParaRPr lang="en-US" sz="3200" b="1" i="1" dirty="0" smtClean="0">
              <a:solidFill>
                <a:srgbClr val="FF0000"/>
              </a:solidFill>
              <a:effectLst>
                <a:outerShdw blurRad="38100" dist="38100" dir="2700000" algn="tl">
                  <a:srgbClr val="C0C0C0"/>
                </a:outerShdw>
              </a:effectLst>
              <a:latin typeface="Arial Narrow" pitchFamily="34" charset="0"/>
              <a:cs typeface="Arial" charset="0"/>
            </a:endParaRPr>
          </a:p>
          <a:p>
            <a:pPr algn="ctr">
              <a:defRPr/>
            </a:pPr>
            <a:endParaRPr lang="en-US" sz="2800" b="1" i="1" dirty="0" smtClean="0">
              <a:solidFill>
                <a:srgbClr val="FF0000"/>
              </a:solidFill>
              <a:effectLst>
                <a:outerShdw blurRad="38100" dist="38100" dir="2700000" algn="tl">
                  <a:srgbClr val="C0C0C0"/>
                </a:outerShdw>
              </a:effectLst>
              <a:latin typeface="Arial Narrow" pitchFamily="34" charset="0"/>
            </a:endParaRPr>
          </a:p>
          <a:p>
            <a:pPr algn="ctr">
              <a:defRPr/>
            </a:pPr>
            <a:r>
              <a:rPr lang="en-US" sz="2800" b="1" dirty="0" smtClean="0">
                <a:solidFill>
                  <a:srgbClr val="FF0000"/>
                </a:solidFill>
                <a:effectLst>
                  <a:outerShdw blurRad="38100" dist="38100" dir="2700000" algn="tl">
                    <a:srgbClr val="C0C0C0"/>
                  </a:outerShdw>
                </a:effectLst>
                <a:latin typeface="+mn-lt"/>
                <a:cs typeface="Arial" charset="0"/>
              </a:rPr>
              <a:t>2009 Edition of the MUTCD </a:t>
            </a:r>
          </a:p>
          <a:p>
            <a:pPr algn="ctr">
              <a:defRPr/>
            </a:pPr>
            <a:r>
              <a:rPr lang="en-US" sz="2800" b="1" dirty="0" smtClean="0">
                <a:solidFill>
                  <a:srgbClr val="FF0000"/>
                </a:solidFill>
                <a:effectLst>
                  <a:outerShdw blurRad="38100" dist="38100" dir="2700000" algn="tl">
                    <a:srgbClr val="C0C0C0"/>
                  </a:outerShdw>
                </a:effectLst>
                <a:latin typeface="+mn-lt"/>
                <a:cs typeface="Arial" charset="0"/>
              </a:rPr>
              <a:t>ANSI/ISEA 107 – 2010</a:t>
            </a:r>
          </a:p>
          <a:p>
            <a:pPr algn="ctr">
              <a:defRPr/>
            </a:pPr>
            <a:r>
              <a:rPr lang="en-US" sz="2800" b="1" dirty="0" smtClean="0">
                <a:solidFill>
                  <a:srgbClr val="FF0000"/>
                </a:solidFill>
                <a:effectLst>
                  <a:outerShdw blurRad="38100" dist="38100" dir="2700000" algn="tl">
                    <a:srgbClr val="C0C0C0"/>
                  </a:outerShdw>
                </a:effectLst>
                <a:latin typeface="+mn-lt"/>
              </a:rPr>
              <a:t>19</a:t>
            </a:r>
            <a:r>
              <a:rPr lang="en-US" sz="2800" b="1" baseline="30000" dirty="0" smtClean="0">
                <a:solidFill>
                  <a:srgbClr val="FF0000"/>
                </a:solidFill>
                <a:effectLst>
                  <a:outerShdw blurRad="38100" dist="38100" dir="2700000" algn="tl">
                    <a:srgbClr val="C0C0C0"/>
                  </a:outerShdw>
                </a:effectLst>
                <a:latin typeface="+mn-lt"/>
              </a:rPr>
              <a:t>th</a:t>
            </a:r>
            <a:r>
              <a:rPr lang="en-US" sz="2800" b="1" dirty="0" smtClean="0">
                <a:solidFill>
                  <a:srgbClr val="FF0000"/>
                </a:solidFill>
                <a:effectLst>
                  <a:outerShdw blurRad="38100" dist="38100" dir="2700000" algn="tl">
                    <a:srgbClr val="C0C0C0"/>
                  </a:outerShdw>
                </a:effectLst>
                <a:latin typeface="+mn-lt"/>
              </a:rPr>
              <a:t> </a:t>
            </a:r>
            <a:r>
              <a:rPr lang="en-US" sz="2800" b="1" dirty="0" smtClean="0">
                <a:solidFill>
                  <a:srgbClr val="FF0000"/>
                </a:solidFill>
                <a:effectLst>
                  <a:outerShdw blurRad="38100" dist="38100" dir="2700000" algn="tl">
                    <a:srgbClr val="C0C0C0"/>
                  </a:outerShdw>
                </a:effectLst>
                <a:latin typeface="+mn-lt"/>
              </a:rPr>
              <a:t>Annual National Work Zone Awareness Week</a:t>
            </a:r>
            <a:endParaRPr lang="en-US" sz="2800" b="1" dirty="0" smtClean="0">
              <a:solidFill>
                <a:srgbClr val="FF0000"/>
              </a:solidFill>
              <a:effectLst>
                <a:outerShdw blurRad="38100" dist="38100" dir="2700000" algn="tl">
                  <a:srgbClr val="C0C0C0"/>
                </a:outerShdw>
              </a:effectLst>
              <a:latin typeface="+mn-lt"/>
              <a:cs typeface="Arial" charset="0"/>
            </a:endParaRPr>
          </a:p>
          <a:p>
            <a:pPr algn="ctr">
              <a:defRPr/>
            </a:pPr>
            <a:r>
              <a:rPr lang="en-US" sz="3200" b="1" i="1" dirty="0">
                <a:solidFill>
                  <a:srgbClr val="FF0000"/>
                </a:solidFill>
                <a:effectLst>
                  <a:outerShdw blurRad="38100" dist="38100" dir="2700000" algn="tl">
                    <a:srgbClr val="C0C0C0"/>
                  </a:outerShdw>
                </a:effectLst>
                <a:latin typeface="Arial Narrow" pitchFamily="34" charset="0"/>
                <a:cs typeface="Arial" charset="0"/>
              </a:rPr>
              <a:t/>
            </a:r>
            <a:br>
              <a:rPr lang="en-US" sz="3200" b="1" i="1" dirty="0">
                <a:solidFill>
                  <a:srgbClr val="FF0000"/>
                </a:solidFill>
                <a:effectLst>
                  <a:outerShdw blurRad="38100" dist="38100" dir="2700000" algn="tl">
                    <a:srgbClr val="C0C0C0"/>
                  </a:outerShdw>
                </a:effectLst>
                <a:latin typeface="Arial Narrow" pitchFamily="34" charset="0"/>
                <a:cs typeface="Arial" charset="0"/>
              </a:rPr>
            </a:br>
            <a:r>
              <a:rPr lang="en-US" sz="2400" b="1" i="1" dirty="0">
                <a:solidFill>
                  <a:srgbClr val="FF0000"/>
                </a:solidFill>
                <a:effectLst>
                  <a:outerShdw blurRad="38100" dist="38100" dir="2700000" algn="tl">
                    <a:srgbClr val="C0C0C0"/>
                  </a:outerShdw>
                </a:effectLst>
                <a:latin typeface="Arial Narrow" pitchFamily="34" charset="0"/>
                <a:cs typeface="Arial" charset="0"/>
              </a:rPr>
              <a:t/>
            </a:r>
            <a:br>
              <a:rPr lang="en-US" sz="2400" b="1" i="1" dirty="0">
                <a:solidFill>
                  <a:srgbClr val="FF0000"/>
                </a:solidFill>
                <a:effectLst>
                  <a:outerShdw blurRad="38100" dist="38100" dir="2700000" algn="tl">
                    <a:srgbClr val="C0C0C0"/>
                  </a:outerShdw>
                </a:effectLst>
                <a:latin typeface="Arial Narrow" pitchFamily="34" charset="0"/>
                <a:cs typeface="Arial" charset="0"/>
              </a:rPr>
            </a:br>
            <a:endParaRPr lang="en-US" sz="2400" b="1" i="1" dirty="0">
              <a:solidFill>
                <a:srgbClr val="FF0000"/>
              </a:solidFill>
              <a:effectLst>
                <a:outerShdw blurRad="38100" dist="38100" dir="2700000" algn="tl">
                  <a:srgbClr val="C0C0C0"/>
                </a:outerShdw>
              </a:effectLst>
              <a:latin typeface="Arial Narrow" pitchFamily="34" charset="0"/>
              <a:cs typeface="Arial" charset="0"/>
            </a:endParaRPr>
          </a:p>
        </p:txBody>
      </p:sp>
      <p:pic>
        <p:nvPicPr>
          <p:cNvPr id="3075" name="Picture 16"/>
          <p:cNvPicPr>
            <a:picLocks noChangeAspect="1" noChangeArrowheads="1"/>
          </p:cNvPicPr>
          <p:nvPr/>
        </p:nvPicPr>
        <p:blipFill>
          <a:blip r:embed="rId2" cstate="print"/>
          <a:srcRect/>
          <a:stretch>
            <a:fillRect/>
          </a:stretch>
        </p:blipFill>
        <p:spPr bwMode="auto">
          <a:xfrm>
            <a:off x="2466966" y="1581665"/>
            <a:ext cx="3496842" cy="4435279"/>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5932139" y="1619399"/>
            <a:ext cx="3171441" cy="4343400"/>
          </a:xfrm>
          <a:prstGeom prst="rect">
            <a:avLst/>
          </a:prstGeom>
          <a:noFill/>
          <a:ln w="9525">
            <a:solidFill>
              <a:schemeClr val="tx1"/>
            </a:solidFill>
            <a:miter lim="800000"/>
            <a:headEnd/>
            <a:tailEnd/>
          </a:ln>
        </p:spPr>
      </p:pic>
      <p:sp>
        <p:nvSpPr>
          <p:cNvPr id="7" name="TextBox 6"/>
          <p:cNvSpPr txBox="1"/>
          <p:nvPr/>
        </p:nvSpPr>
        <p:spPr>
          <a:xfrm>
            <a:off x="2187146" y="6116594"/>
            <a:ext cx="6685005" cy="584775"/>
          </a:xfrm>
          <a:prstGeom prst="rect">
            <a:avLst/>
          </a:prstGeom>
          <a:noFill/>
        </p:spPr>
        <p:txBody>
          <a:bodyPr wrap="square" rtlCol="0">
            <a:spAutoFit/>
          </a:bodyPr>
          <a:lstStyle/>
          <a:p>
            <a:pPr algn="ctr"/>
            <a:r>
              <a:rPr lang="en-US" sz="3200" b="1" dirty="0" smtClean="0">
                <a:latin typeface="Arial Black" pitchFamily="34" charset="0"/>
              </a:rPr>
              <a:t>Georgia  Struck By Alliance</a:t>
            </a:r>
            <a:endParaRPr lang="en-US" sz="32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normAutofit lnSpcReduction="10000"/>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endParaRPr lang="en-US" sz="2400" dirty="0" smtClean="0">
              <a:latin typeface="Arial" pitchFamily="34" charset="0"/>
              <a:cs typeface="Arial" pitchFamily="34" charset="0"/>
            </a:endParaRPr>
          </a:p>
          <a:p>
            <a:r>
              <a:rPr lang="en-US" sz="2400" dirty="0"/>
              <a:t>The following are </a:t>
            </a:r>
            <a:r>
              <a:rPr lang="en-US" sz="2400" b="1" dirty="0"/>
              <a:t>additional elements</a:t>
            </a:r>
            <a:r>
              <a:rPr lang="en-US" sz="2400" dirty="0"/>
              <a:t> of TTC management that may be considered to improve worker safety</a:t>
            </a:r>
            <a:r>
              <a:rPr lang="en-US" sz="2400" dirty="0" smtClean="0"/>
              <a:t>:</a:t>
            </a:r>
          </a:p>
          <a:p>
            <a:endParaRPr lang="en-US" sz="2400" dirty="0"/>
          </a:p>
          <a:p>
            <a:r>
              <a:rPr lang="en-US" sz="2400" dirty="0"/>
              <a:t>A. Shadow Vehicle—in the case of mobile and constantly moving operations, such as pothole patching </a:t>
            </a:r>
            <a:r>
              <a:rPr lang="en-US" sz="2400" dirty="0" smtClean="0"/>
              <a:t>and striping </a:t>
            </a:r>
            <a:r>
              <a:rPr lang="en-US" sz="2400" dirty="0"/>
              <a:t>operations, a shadow vehicle, equipped with appropriate lights and warning signs, may be used </a:t>
            </a:r>
            <a:r>
              <a:rPr lang="en-US" sz="2400" dirty="0" smtClean="0"/>
              <a:t>to protect </a:t>
            </a:r>
            <a:r>
              <a:rPr lang="en-US" sz="2400" dirty="0"/>
              <a:t>the workers from impacts by errant vehicles. The shadow vehicle may be equipped with </a:t>
            </a:r>
            <a:r>
              <a:rPr lang="en-US" sz="2400" dirty="0" smtClean="0"/>
              <a:t>a rear-mounted </a:t>
            </a:r>
            <a:r>
              <a:rPr lang="en-US" sz="2400" dirty="0"/>
              <a:t>impact attenuator</a:t>
            </a:r>
            <a:r>
              <a:rPr lang="en-US" sz="2400" dirty="0" smtClean="0"/>
              <a:t>.</a:t>
            </a:r>
            <a:endParaRPr lang="en-US" sz="2400" dirty="0"/>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835029" y="205946"/>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2221088" y="272849"/>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0559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p>
          <a:p>
            <a:pPr algn="ctr">
              <a:buNone/>
            </a:pPr>
            <a:endParaRPr lang="en-US" sz="1800" dirty="0" smtClean="0">
              <a:latin typeface="Arial" pitchFamily="34" charset="0"/>
              <a:cs typeface="Arial" pitchFamily="34" charset="0"/>
            </a:endParaRPr>
          </a:p>
          <a:p>
            <a:r>
              <a:rPr lang="en-US" sz="2400" dirty="0" smtClean="0"/>
              <a:t>B</a:t>
            </a:r>
            <a:r>
              <a:rPr lang="en-US" sz="2400" dirty="0"/>
              <a:t>. Road Closure</a:t>
            </a:r>
            <a:r>
              <a:rPr lang="en-US" sz="2400" i="1" dirty="0"/>
              <a:t>—</a:t>
            </a:r>
            <a:r>
              <a:rPr lang="en-US" sz="2400" dirty="0"/>
              <a:t>if alternate routes are available to handle road users, the road may be closed </a:t>
            </a:r>
            <a:r>
              <a:rPr lang="en-US" sz="2400" dirty="0" smtClean="0"/>
              <a:t>temporarily. This </a:t>
            </a:r>
            <a:r>
              <a:rPr lang="en-US" sz="2400" dirty="0"/>
              <a:t>may also facilitate project completion and thus further reduce worker vulnerability.</a:t>
            </a:r>
          </a:p>
          <a:p>
            <a:r>
              <a:rPr lang="en-US" sz="2400" dirty="0"/>
              <a:t>C. Law Enforcement Use</a:t>
            </a:r>
            <a:r>
              <a:rPr lang="en-US" sz="2400" i="1" dirty="0"/>
              <a:t>—</a:t>
            </a:r>
            <a:r>
              <a:rPr lang="en-US" sz="2400" dirty="0"/>
              <a:t>in highly vulnerable work situations, particularly those of relatively short </a:t>
            </a:r>
            <a:r>
              <a:rPr lang="en-US" sz="2400" dirty="0" smtClean="0"/>
              <a:t>duration, law </a:t>
            </a:r>
            <a:r>
              <a:rPr lang="en-US" sz="2400" dirty="0"/>
              <a:t>enforcement units may be stationed to heighten the awareness of passing vehicular traffic and </a:t>
            </a:r>
            <a:r>
              <a:rPr lang="en-US" sz="2400" dirty="0" smtClean="0"/>
              <a:t>to improve </a:t>
            </a:r>
            <a:r>
              <a:rPr lang="en-US" sz="2400" dirty="0"/>
              <a:t>safety through the TTC zone</a:t>
            </a:r>
            <a:r>
              <a:rPr lang="en-US" sz="2400" dirty="0" smtClean="0"/>
              <a:t>.</a:t>
            </a:r>
            <a:endParaRPr lang="en-US" sz="2400" dirty="0"/>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489040" y="292444"/>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2085164" y="371703"/>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0126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p>
          <a:p>
            <a:pPr algn="ctr">
              <a:buNone/>
            </a:pPr>
            <a:endParaRPr lang="en-US" sz="1800" dirty="0" smtClean="0">
              <a:latin typeface="Arial" pitchFamily="34" charset="0"/>
              <a:cs typeface="Arial" pitchFamily="34" charset="0"/>
            </a:endParaRPr>
          </a:p>
          <a:p>
            <a:r>
              <a:rPr lang="en-US" sz="2400" dirty="0"/>
              <a:t>D Lighting</a:t>
            </a:r>
            <a:r>
              <a:rPr lang="en-US" sz="2400" i="1" dirty="0"/>
              <a:t>—</a:t>
            </a:r>
            <a:r>
              <a:rPr lang="en-US" sz="2400" dirty="0"/>
              <a:t>for nighttime work, the TTC zone and approaches may be lighted</a:t>
            </a:r>
            <a:r>
              <a:rPr lang="en-US" sz="2400" dirty="0" smtClean="0"/>
              <a:t>.</a:t>
            </a:r>
          </a:p>
          <a:p>
            <a:endParaRPr lang="en-US" sz="2400" dirty="0"/>
          </a:p>
          <a:p>
            <a:r>
              <a:rPr lang="en-US" sz="2400" dirty="0"/>
              <a:t>E. Special Devices</a:t>
            </a:r>
            <a:r>
              <a:rPr lang="en-US" sz="2400" i="1" dirty="0"/>
              <a:t>—</a:t>
            </a:r>
            <a:r>
              <a:rPr lang="en-US" sz="2400" dirty="0"/>
              <a:t>these include rumble strips, changeable message signs, hazard identification </a:t>
            </a:r>
            <a:r>
              <a:rPr lang="en-US" sz="2400" dirty="0" smtClean="0"/>
              <a:t>beacons, flags</a:t>
            </a:r>
            <a:r>
              <a:rPr lang="en-US" sz="2400" dirty="0"/>
              <a:t>, and warning lights. Intrusion warning devices may be used to alert workers to the approach </a:t>
            </a:r>
            <a:r>
              <a:rPr lang="en-US" sz="2400" dirty="0" smtClean="0"/>
              <a:t>of errant </a:t>
            </a:r>
            <a:r>
              <a:rPr lang="en-US" sz="2400" dirty="0"/>
              <a:t>vehicles.</a:t>
            </a:r>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377828" y="329514"/>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1973952" y="297563"/>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82542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normAutofit lnSpcReduction="10000"/>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a:t>
            </a:r>
            <a:r>
              <a:rPr lang="en-US" sz="2400" b="1" dirty="0">
                <a:latin typeface="Arial" pitchFamily="34" charset="0"/>
                <a:cs typeface="Arial" pitchFamily="34" charset="0"/>
              </a:rPr>
              <a:t>6E.01 Qualifications for Flaggers</a:t>
            </a:r>
            <a:endParaRPr lang="en-US" sz="2400" b="1" dirty="0" smtClean="0">
              <a:latin typeface="Arial" pitchFamily="34" charset="0"/>
              <a:cs typeface="Arial" pitchFamily="34" charset="0"/>
            </a:endParaRPr>
          </a:p>
          <a:p>
            <a:r>
              <a:rPr lang="en-US" sz="2400" dirty="0" smtClean="0"/>
              <a:t>Because </a:t>
            </a:r>
            <a:r>
              <a:rPr lang="en-US" sz="2400" dirty="0"/>
              <a:t>flaggers are </a:t>
            </a:r>
            <a:r>
              <a:rPr lang="en-US" sz="2400" dirty="0" smtClean="0"/>
              <a:t>responsible for </a:t>
            </a:r>
            <a:r>
              <a:rPr lang="en-US" sz="2400" dirty="0"/>
              <a:t>public safety and make the greatest number of contacts with the </a:t>
            </a:r>
            <a:r>
              <a:rPr lang="en-US" sz="2400" dirty="0" smtClean="0"/>
              <a:t>public, of </a:t>
            </a:r>
            <a:r>
              <a:rPr lang="en-US" sz="2400" dirty="0"/>
              <a:t>all safety workers, they should be trained in safe traffic control practices and public contact </a:t>
            </a:r>
            <a:r>
              <a:rPr lang="en-US" sz="2400" dirty="0" smtClean="0"/>
              <a:t>techniques. Flaggers </a:t>
            </a:r>
            <a:r>
              <a:rPr lang="en-US" sz="2400" dirty="0"/>
              <a:t>should be able to satisfactorily demonstrate the following abilities:</a:t>
            </a:r>
          </a:p>
          <a:p>
            <a:r>
              <a:rPr lang="en-US" sz="2400" dirty="0"/>
              <a:t>A. Ability to receive and communicate specific instructions clearly, firmly, and courteously</a:t>
            </a:r>
            <a:r>
              <a:rPr lang="en-US" sz="2400" dirty="0" smtClean="0"/>
              <a:t>;</a:t>
            </a:r>
          </a:p>
          <a:p>
            <a:r>
              <a:rPr lang="en-US" sz="2400" dirty="0"/>
              <a:t>B. Ability to move and maneuver quickly in order to avoid danger from errant vehicles;</a:t>
            </a:r>
          </a:p>
          <a:p>
            <a:endParaRPr lang="en-US" sz="2400" dirty="0" smtClean="0">
              <a:latin typeface="Arial" pitchFamily="34" charset="0"/>
              <a:cs typeface="Arial" pitchFamily="34" charset="0"/>
            </a:endParaRPr>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748532" y="378941"/>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1652677" y="285206"/>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36162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a:t>
            </a:r>
            <a:r>
              <a:rPr lang="en-US" sz="2400" b="1" dirty="0">
                <a:latin typeface="Arial" pitchFamily="34" charset="0"/>
                <a:cs typeface="Arial" pitchFamily="34" charset="0"/>
              </a:rPr>
              <a:t>6E.01 Qualifications for Flaggers</a:t>
            </a:r>
            <a:endParaRPr lang="en-US" sz="2400" b="1" dirty="0" smtClean="0">
              <a:latin typeface="Arial" pitchFamily="34" charset="0"/>
              <a:cs typeface="Arial" pitchFamily="34" charset="0"/>
            </a:endParaRPr>
          </a:p>
          <a:p>
            <a:r>
              <a:rPr lang="en-US" sz="2400" dirty="0" smtClean="0"/>
              <a:t>C</a:t>
            </a:r>
            <a:r>
              <a:rPr lang="en-US" sz="2400" dirty="0"/>
              <a:t>. Ability to control signaling devices (such as paddles and flags) in order to provide clear and </a:t>
            </a:r>
            <a:r>
              <a:rPr lang="en-US" sz="2400" dirty="0" smtClean="0"/>
              <a:t>positive guidance </a:t>
            </a:r>
            <a:r>
              <a:rPr lang="en-US" sz="2400" dirty="0"/>
              <a:t>to drivers approaching a TTC zone in frequently changing situations;</a:t>
            </a:r>
          </a:p>
          <a:p>
            <a:r>
              <a:rPr lang="en-US" sz="2400" dirty="0"/>
              <a:t>D. Ability to understand and apply safe traffic control practices, sometimes in stressful or </a:t>
            </a:r>
            <a:r>
              <a:rPr lang="en-US" sz="2400" dirty="0" smtClean="0"/>
              <a:t>emergency situations</a:t>
            </a:r>
            <a:r>
              <a:rPr lang="en-US" sz="2400" dirty="0"/>
              <a:t>; and</a:t>
            </a:r>
          </a:p>
          <a:p>
            <a:r>
              <a:rPr lang="en-US" sz="2400" dirty="0"/>
              <a:t>E. Ability to recognize dangerous traffic situations and warn workers in sufficient time to avoid injury.</a:t>
            </a:r>
            <a:endParaRPr lang="en-US" sz="2400" dirty="0" smtClean="0">
              <a:latin typeface="Arial" pitchFamily="34" charset="0"/>
              <a:cs typeface="Arial" pitchFamily="34" charset="0"/>
            </a:endParaRPr>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587894" y="230659"/>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1838028" y="309920"/>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8576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78735" y="2299504"/>
            <a:ext cx="11610089" cy="2943828"/>
          </a:xfrm>
        </p:spPr>
        <p:txBody>
          <a:bodyPr/>
          <a:lstStyle/>
          <a:p>
            <a:pPr eaLnBrk="1" hangingPunct="1">
              <a:lnSpc>
                <a:spcPct val="80000"/>
              </a:lnSpc>
              <a:buClrTx/>
              <a:buFont typeface="Arial" pitchFamily="34" charset="0"/>
              <a:buChar char="•"/>
            </a:pPr>
            <a:r>
              <a:rPr lang="en-US" sz="2400" dirty="0" smtClean="0">
                <a:cs typeface="Arial" pitchFamily="34" charset="0"/>
              </a:rPr>
              <a:t>The MUTCD is now the primary regulatory document mandating the use of high-visibility apparel for all affected workers in the U.S.</a:t>
            </a:r>
          </a:p>
          <a:p>
            <a:pPr eaLnBrk="1" hangingPunct="1">
              <a:lnSpc>
                <a:spcPct val="80000"/>
              </a:lnSpc>
              <a:buClrTx/>
              <a:buFont typeface="Arial" pitchFamily="34" charset="0"/>
              <a:buChar char="•"/>
            </a:pPr>
            <a:r>
              <a:rPr lang="en-US" sz="2400" b="1" dirty="0" smtClean="0">
                <a:solidFill>
                  <a:srgbClr val="FF0000"/>
                </a:solidFill>
                <a:cs typeface="Arial" pitchFamily="34" charset="0"/>
              </a:rPr>
              <a:t>Mandatory use areas</a:t>
            </a:r>
            <a:r>
              <a:rPr lang="en-US" sz="2400" dirty="0" smtClean="0">
                <a:solidFill>
                  <a:srgbClr val="FF0000"/>
                </a:solidFill>
                <a:cs typeface="Arial" pitchFamily="34" charset="0"/>
              </a:rPr>
              <a:t> </a:t>
            </a:r>
            <a:r>
              <a:rPr lang="en-US" sz="2400" dirty="0" smtClean="0">
                <a:cs typeface="Arial" pitchFamily="34" charset="0"/>
              </a:rPr>
              <a:t>are expanded beyond Federal-aid highways and </a:t>
            </a:r>
            <a:r>
              <a:rPr lang="en-US" sz="2400" b="1" dirty="0" smtClean="0">
                <a:solidFill>
                  <a:srgbClr val="FF0000"/>
                </a:solidFill>
                <a:cs typeface="Arial" pitchFamily="34" charset="0"/>
              </a:rPr>
              <a:t>now includes all roads “open to public travel</a:t>
            </a:r>
            <a:r>
              <a:rPr lang="en-US" sz="2400" dirty="0" smtClean="0">
                <a:solidFill>
                  <a:srgbClr val="FF0000"/>
                </a:solidFill>
                <a:cs typeface="Arial" pitchFamily="34" charset="0"/>
              </a:rPr>
              <a:t>,” </a:t>
            </a:r>
            <a:r>
              <a:rPr lang="en-US" sz="2400" dirty="0" smtClean="0">
                <a:cs typeface="Arial" pitchFamily="34" charset="0"/>
              </a:rPr>
              <a:t>i.e., any road where you can drive a car without passing through a traffic control gate, </a:t>
            </a:r>
            <a:r>
              <a:rPr lang="en-US" sz="2400" b="1" dirty="0" smtClean="0">
                <a:solidFill>
                  <a:srgbClr val="FF0000"/>
                </a:solidFill>
                <a:cs typeface="Arial" pitchFamily="34" charset="0"/>
              </a:rPr>
              <a:t>including private property. </a:t>
            </a:r>
          </a:p>
          <a:p>
            <a:pPr eaLnBrk="1" hangingPunct="1">
              <a:lnSpc>
                <a:spcPct val="80000"/>
              </a:lnSpc>
              <a:buClrTx/>
              <a:buFont typeface="Arial" pitchFamily="34" charset="0"/>
              <a:buChar char="•"/>
            </a:pPr>
            <a:endParaRPr lang="en-US" sz="2400" b="1" dirty="0" smtClean="0">
              <a:solidFill>
                <a:srgbClr val="FF0000"/>
              </a:solidFill>
              <a:cs typeface="Arial" pitchFamily="34" charset="0"/>
            </a:endParaRPr>
          </a:p>
          <a:p>
            <a:r>
              <a:rPr lang="en-US" sz="2400" dirty="0" smtClean="0"/>
              <a:t>A link to the full text of 2009 MUTCD: </a:t>
            </a:r>
            <a:r>
              <a:rPr lang="en-US" sz="2400" dirty="0" smtClean="0">
                <a:hlinkClick r:id="rId2"/>
              </a:rPr>
              <a:t>http://mutcd.fhwa.dot.gov/pdfs/2009/mutcd2009edition.pdf</a:t>
            </a:r>
            <a:endParaRPr lang="en-US" sz="2400" dirty="0" smtClean="0"/>
          </a:p>
          <a:p>
            <a:endParaRPr lang="en-US" sz="2000" b="1" dirty="0" smtClean="0">
              <a:solidFill>
                <a:srgbClr val="FF0000"/>
              </a:solidFill>
              <a:latin typeface="Arial" pitchFamily="34" charset="0"/>
              <a:cs typeface="Arial" pitchFamily="34" charset="0"/>
            </a:endParaRPr>
          </a:p>
          <a:p>
            <a:pPr eaLnBrk="1" hangingPunct="1">
              <a:lnSpc>
                <a:spcPct val="80000"/>
              </a:lnSpc>
              <a:buClrTx/>
              <a:buFont typeface="Arial" pitchFamily="34" charset="0"/>
              <a:buChar char="•"/>
            </a:pPr>
            <a:endParaRPr lang="en-US" sz="2000" b="1" dirty="0" smtClean="0">
              <a:solidFill>
                <a:srgbClr val="FF0000"/>
              </a:solidFill>
              <a:latin typeface="Arial" pitchFamily="34" charset="0"/>
              <a:cs typeface="Arial" pitchFamily="34" charset="0"/>
            </a:endParaRPr>
          </a:p>
        </p:txBody>
      </p:sp>
      <p:sp>
        <p:nvSpPr>
          <p:cNvPr id="5123"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5124" name="Picture 5"/>
          <p:cNvPicPr>
            <a:picLocks noChangeAspect="1" noChangeArrowheads="1"/>
          </p:cNvPicPr>
          <p:nvPr/>
        </p:nvPicPr>
        <p:blipFill>
          <a:blip r:embed="rId3" cstate="print"/>
          <a:srcRect/>
          <a:stretch>
            <a:fillRect/>
          </a:stretch>
        </p:blipFill>
        <p:spPr bwMode="auto">
          <a:xfrm>
            <a:off x="8985968" y="143017"/>
            <a:ext cx="968260" cy="1351082"/>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4" cstate="print"/>
          <a:srcRect l="4688"/>
          <a:stretch>
            <a:fillRect/>
          </a:stretch>
        </p:blipFill>
        <p:spPr bwMode="auto">
          <a:xfrm>
            <a:off x="2291787" y="195402"/>
            <a:ext cx="902826" cy="123645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94019" y="1493631"/>
            <a:ext cx="11477810" cy="4572000"/>
          </a:xfrm>
        </p:spPr>
        <p:txBody>
          <a:bodyPr/>
          <a:lstStyle/>
          <a:p>
            <a:pPr>
              <a:lnSpc>
                <a:spcPct val="80000"/>
              </a:lnSpc>
              <a:buClr>
                <a:srgbClr val="FF0000"/>
              </a:buClr>
              <a:buFont typeface="Wingdings" pitchFamily="2" charset="2"/>
              <a:buChar char="Ø"/>
            </a:pPr>
            <a:endParaRPr lang="en-US" sz="2400" dirty="0" smtClean="0"/>
          </a:p>
          <a:p>
            <a:pPr>
              <a:lnSpc>
                <a:spcPct val="80000"/>
              </a:lnSpc>
              <a:buClr>
                <a:srgbClr val="FF0000"/>
              </a:buClr>
              <a:buNone/>
            </a:pPr>
            <a:endParaRPr lang="en-US" sz="2400" dirty="0" smtClean="0"/>
          </a:p>
          <a:p>
            <a:pPr>
              <a:lnSpc>
                <a:spcPct val="80000"/>
              </a:lnSpc>
              <a:buClr>
                <a:schemeClr val="tx1"/>
              </a:buClr>
              <a:buFont typeface="Arial" pitchFamily="34" charset="0"/>
              <a:buChar char="•"/>
            </a:pPr>
            <a:r>
              <a:rPr lang="en-US" sz="2400" dirty="0" smtClean="0">
                <a:cs typeface="Arial" pitchFamily="34" charset="0"/>
              </a:rPr>
              <a:t>Any agency should do its best to insure compliance with the most current edition of ANSI/ISEA 107; which is ANSI/ISEA 107 – 2010, The American National Standard for High Visiblity Safety Apparel &amp; Headwear</a:t>
            </a:r>
          </a:p>
          <a:p>
            <a:pPr eaLnBrk="1" hangingPunct="1">
              <a:lnSpc>
                <a:spcPct val="80000"/>
              </a:lnSpc>
              <a:buClr>
                <a:schemeClr val="tx1"/>
              </a:buClr>
              <a:buFont typeface="Arial" pitchFamily="34" charset="0"/>
              <a:buChar char="•"/>
            </a:pPr>
            <a:r>
              <a:rPr lang="en-US" sz="2400" dirty="0" smtClean="0">
                <a:cs typeface="Arial" pitchFamily="34" charset="0"/>
              </a:rPr>
              <a:t>All workers, including emergency responders, within the right-of-way are required to wear high-visibility safety apparel that meets performance </a:t>
            </a:r>
            <a:r>
              <a:rPr lang="en-US" sz="2400" b="1" dirty="0" smtClean="0">
                <a:solidFill>
                  <a:srgbClr val="FF0000"/>
                </a:solidFill>
                <a:cs typeface="Arial" pitchFamily="34" charset="0"/>
              </a:rPr>
              <a:t>Class 2 or 3 of ANSI/ISEA 107-2004</a:t>
            </a:r>
            <a:r>
              <a:rPr lang="en-US" sz="2400" dirty="0" smtClean="0">
                <a:cs typeface="Arial" pitchFamily="34" charset="0"/>
              </a:rPr>
              <a:t>, or equivalent revisions (ANSI/ISEA 107 – 2010). </a:t>
            </a:r>
          </a:p>
        </p:txBody>
      </p:sp>
      <p:sp>
        <p:nvSpPr>
          <p:cNvPr id="6147"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for </a:t>
            </a:r>
            <a:r>
              <a:rPr lang="en-US" sz="2400" dirty="0">
                <a:solidFill>
                  <a:schemeClr val="tx2"/>
                </a:solidFill>
                <a:latin typeface="Arial" pitchFamily="34" charset="0"/>
                <a:cs typeface="Arial" pitchFamily="34" charset="0"/>
              </a:rPr>
              <a:t>Streets and Highways</a:t>
            </a:r>
          </a:p>
        </p:txBody>
      </p:sp>
      <p:pic>
        <p:nvPicPr>
          <p:cNvPr id="6148" name="Picture 5"/>
          <p:cNvPicPr>
            <a:picLocks noChangeAspect="1" noChangeArrowheads="1"/>
          </p:cNvPicPr>
          <p:nvPr/>
        </p:nvPicPr>
        <p:blipFill>
          <a:blip r:embed="rId2" cstate="print"/>
          <a:srcRect/>
          <a:stretch>
            <a:fillRect/>
          </a:stretch>
        </p:blipFill>
        <p:spPr bwMode="auto">
          <a:xfrm>
            <a:off x="9155575" y="219919"/>
            <a:ext cx="901148" cy="135423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2291787" y="195402"/>
            <a:ext cx="902826" cy="123645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94019" y="1493631"/>
            <a:ext cx="11477810" cy="4572000"/>
          </a:xfrm>
        </p:spPr>
        <p:txBody>
          <a:bodyPr>
            <a:normAutofit/>
          </a:bodyPr>
          <a:lstStyle/>
          <a:p>
            <a:pPr>
              <a:lnSpc>
                <a:spcPct val="80000"/>
              </a:lnSpc>
              <a:buClr>
                <a:srgbClr val="FF0000"/>
              </a:buClr>
              <a:buNone/>
            </a:pPr>
            <a:endParaRPr lang="en-US" sz="2400" dirty="0" smtClean="0"/>
          </a:p>
          <a:p>
            <a:pPr eaLnBrk="1" hangingPunct="1">
              <a:lnSpc>
                <a:spcPct val="80000"/>
              </a:lnSpc>
              <a:buClr>
                <a:schemeClr val="tx1"/>
              </a:buClr>
              <a:buFont typeface="Arial" pitchFamily="34" charset="0"/>
              <a:buChar char="•"/>
            </a:pPr>
            <a:r>
              <a:rPr lang="en-US" sz="2600" dirty="0" smtClean="0">
                <a:cs typeface="Arial" pitchFamily="34" charset="0"/>
              </a:rPr>
              <a:t>Fire resistant (FR) labeling requirements may need additional clarification.  Any garment label that includes reference to NFPA FR Standard 701 do not meet the FR requirements for ANSI/ISEA 107 – 2010.       </a:t>
            </a:r>
          </a:p>
          <a:p>
            <a:pPr eaLnBrk="1" hangingPunct="1">
              <a:lnSpc>
                <a:spcPct val="80000"/>
              </a:lnSpc>
              <a:buClr>
                <a:schemeClr val="tx1"/>
              </a:buClr>
              <a:buFont typeface="Arial" pitchFamily="34" charset="0"/>
              <a:buChar char="•"/>
            </a:pPr>
            <a:r>
              <a:rPr lang="en-US" sz="2600" dirty="0" smtClean="0">
                <a:cs typeface="Arial" pitchFamily="34" charset="0"/>
              </a:rPr>
              <a:t>The use of </a:t>
            </a:r>
            <a:r>
              <a:rPr lang="en-US" sz="2600" b="1" dirty="0" smtClean="0">
                <a:solidFill>
                  <a:srgbClr val="FF0000"/>
                </a:solidFill>
                <a:cs typeface="Arial" pitchFamily="34" charset="0"/>
              </a:rPr>
              <a:t>ANSI/ISEA 207-2006 Public Safety Vest</a:t>
            </a:r>
            <a:r>
              <a:rPr lang="en-US" sz="2600" dirty="0" smtClean="0">
                <a:cs typeface="Arial" pitchFamily="34" charset="0"/>
              </a:rPr>
              <a:t> compliant garments </a:t>
            </a:r>
            <a:r>
              <a:rPr lang="en-US" sz="2600" b="1" dirty="0" smtClean="0">
                <a:solidFill>
                  <a:srgbClr val="FF0000"/>
                </a:solidFill>
                <a:cs typeface="Arial" pitchFamily="34" charset="0"/>
              </a:rPr>
              <a:t>is included as an option</a:t>
            </a:r>
            <a:r>
              <a:rPr lang="en-US" sz="2600" dirty="0" smtClean="0">
                <a:cs typeface="Arial" pitchFamily="34" charset="0"/>
              </a:rPr>
              <a:t> for emergency and incident responders and law enforcement officers to meet requirements of this regulation </a:t>
            </a:r>
            <a:r>
              <a:rPr lang="en-US" sz="2600" b="1" dirty="0" smtClean="0">
                <a:solidFill>
                  <a:srgbClr val="FF0000"/>
                </a:solidFill>
                <a:cs typeface="Arial" pitchFamily="34" charset="0"/>
              </a:rPr>
              <a:t>in lieu of ANSI/ISEA 107-2004</a:t>
            </a:r>
            <a:r>
              <a:rPr lang="en-US" sz="2600" dirty="0" smtClean="0">
                <a:cs typeface="Arial" pitchFamily="34" charset="0"/>
              </a:rPr>
              <a:t>.  “When </a:t>
            </a:r>
            <a:r>
              <a:rPr lang="en-US" sz="2600" b="1" dirty="0" smtClean="0">
                <a:solidFill>
                  <a:srgbClr val="FF0000"/>
                </a:solidFill>
                <a:cs typeface="Arial" pitchFamily="34" charset="0"/>
              </a:rPr>
              <a:t>uniformed law enforcement personnel</a:t>
            </a:r>
            <a:r>
              <a:rPr lang="en-US" sz="2600" dirty="0" smtClean="0">
                <a:cs typeface="Arial" pitchFamily="34" charset="0"/>
              </a:rPr>
              <a:t> are used to direct traffic, to investigate crashes, or to handle lane closures, obstructed roadways, and disasters, high visibility safety apparel </a:t>
            </a:r>
            <a:r>
              <a:rPr lang="en-US" sz="2600" b="1" dirty="0" smtClean="0">
                <a:cs typeface="Arial" pitchFamily="34" charset="0"/>
              </a:rPr>
              <a:t>shall be worn.”</a:t>
            </a:r>
          </a:p>
        </p:txBody>
      </p:sp>
      <p:sp>
        <p:nvSpPr>
          <p:cNvPr id="6147"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for </a:t>
            </a:r>
            <a:r>
              <a:rPr lang="en-US" sz="2400" dirty="0">
                <a:solidFill>
                  <a:schemeClr val="tx2"/>
                </a:solidFill>
                <a:latin typeface="Arial" pitchFamily="34" charset="0"/>
                <a:cs typeface="Arial" pitchFamily="34" charset="0"/>
              </a:rPr>
              <a:t>Streets and Highways</a:t>
            </a:r>
          </a:p>
        </p:txBody>
      </p:sp>
      <p:pic>
        <p:nvPicPr>
          <p:cNvPr id="6148" name="Picture 5"/>
          <p:cNvPicPr>
            <a:picLocks noChangeAspect="1" noChangeArrowheads="1"/>
          </p:cNvPicPr>
          <p:nvPr/>
        </p:nvPicPr>
        <p:blipFill>
          <a:blip r:embed="rId2" cstate="print"/>
          <a:srcRect/>
          <a:stretch>
            <a:fillRect/>
          </a:stretch>
        </p:blipFill>
        <p:spPr bwMode="auto">
          <a:xfrm>
            <a:off x="9155575" y="219919"/>
            <a:ext cx="901148" cy="135423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2291787" y="195402"/>
            <a:ext cx="902826" cy="123645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78320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
          <p:cNvSpPr>
            <a:spLocks noGrp="1"/>
          </p:cNvSpPr>
          <p:nvPr>
            <p:ph type="sldNum" sz="quarter" idx="12"/>
          </p:nvPr>
        </p:nvSpPr>
        <p:spPr>
          <a:xfrm>
            <a:off x="5180250" y="6356351"/>
            <a:ext cx="1218883" cy="365125"/>
          </a:xfrm>
          <a:prstGeom prst="rect">
            <a:avLst/>
          </a:prstGeom>
        </p:spPr>
        <p:txBody>
          <a:bodyPr/>
          <a:lstStyle/>
          <a:p>
            <a:fld id="{B6ED578E-3B41-470D-BED1-6A2C7CAC1B11}" type="slidenum">
              <a:rPr lang="en-US"/>
              <a:pPr/>
              <a:t>5</a:t>
            </a:fld>
            <a:endParaRPr lang="en-US" dirty="0"/>
          </a:p>
        </p:txBody>
      </p:sp>
      <p:pic>
        <p:nvPicPr>
          <p:cNvPr id="66564" name="Picture 4" descr="2004 Basic t-shirt HV Airex-ly"/>
          <p:cNvPicPr>
            <a:picLocks noChangeAspect="1" noChangeArrowheads="1"/>
          </p:cNvPicPr>
          <p:nvPr/>
        </p:nvPicPr>
        <p:blipFill>
          <a:blip r:embed="rId3"/>
          <a:srcRect/>
          <a:stretch>
            <a:fillRect/>
          </a:stretch>
        </p:blipFill>
        <p:spPr bwMode="auto">
          <a:xfrm>
            <a:off x="5402443" y="1400175"/>
            <a:ext cx="1918720" cy="1301749"/>
          </a:xfrm>
          <a:prstGeom prst="rect">
            <a:avLst/>
          </a:prstGeom>
          <a:noFill/>
        </p:spPr>
      </p:pic>
      <p:pic>
        <p:nvPicPr>
          <p:cNvPr id="66565" name="Picture 5" descr="Non compliant Vest"/>
          <p:cNvPicPr>
            <a:picLocks noChangeAspect="1" noChangeArrowheads="1"/>
          </p:cNvPicPr>
          <p:nvPr/>
        </p:nvPicPr>
        <p:blipFill>
          <a:blip r:embed="rId4"/>
          <a:srcRect/>
          <a:stretch>
            <a:fillRect/>
          </a:stretch>
        </p:blipFill>
        <p:spPr bwMode="auto">
          <a:xfrm>
            <a:off x="1028433" y="3658627"/>
            <a:ext cx="1307759" cy="990600"/>
          </a:xfrm>
          <a:prstGeom prst="rect">
            <a:avLst/>
          </a:prstGeom>
          <a:noFill/>
          <a:ln w="9525">
            <a:noFill/>
            <a:miter lim="800000"/>
            <a:headEnd/>
            <a:tailEnd/>
          </a:ln>
        </p:spPr>
      </p:pic>
      <p:pic>
        <p:nvPicPr>
          <p:cNvPr id="66566" name="Picture 6" descr="2004 Tabard Vest Elastic Side V ROL"/>
          <p:cNvPicPr>
            <a:picLocks noChangeAspect="1" noChangeArrowheads="1"/>
          </p:cNvPicPr>
          <p:nvPr/>
        </p:nvPicPr>
        <p:blipFill>
          <a:blip r:embed="rId5"/>
          <a:srcRect/>
          <a:stretch>
            <a:fillRect/>
          </a:stretch>
        </p:blipFill>
        <p:spPr bwMode="auto">
          <a:xfrm>
            <a:off x="1015736" y="2230438"/>
            <a:ext cx="1187141" cy="1025525"/>
          </a:xfrm>
          <a:prstGeom prst="rect">
            <a:avLst/>
          </a:prstGeom>
          <a:noFill/>
          <a:ln w="9525">
            <a:noFill/>
            <a:miter lim="800000"/>
            <a:headEnd/>
            <a:tailEnd/>
          </a:ln>
        </p:spPr>
      </p:pic>
      <p:pic>
        <p:nvPicPr>
          <p:cNvPr id="66569" name="Picture 9" descr="Refrigerwear Jacket LY"/>
          <p:cNvPicPr>
            <a:picLocks noChangeAspect="1" noChangeArrowheads="1"/>
          </p:cNvPicPr>
          <p:nvPr/>
        </p:nvPicPr>
        <p:blipFill>
          <a:blip r:embed="rId6"/>
          <a:srcRect/>
          <a:stretch>
            <a:fillRect/>
          </a:stretch>
        </p:blipFill>
        <p:spPr bwMode="auto">
          <a:xfrm>
            <a:off x="7719589" y="1354932"/>
            <a:ext cx="2031471" cy="947737"/>
          </a:xfrm>
          <a:prstGeom prst="rect">
            <a:avLst/>
          </a:prstGeom>
          <a:noFill/>
        </p:spPr>
      </p:pic>
      <p:sp>
        <p:nvSpPr>
          <p:cNvPr id="66570" name="Rectangle 10"/>
          <p:cNvSpPr>
            <a:spLocks noChangeArrowheads="1"/>
          </p:cNvSpPr>
          <p:nvPr/>
        </p:nvSpPr>
        <p:spPr bwMode="auto">
          <a:xfrm>
            <a:off x="0" y="76200"/>
            <a:ext cx="12188825" cy="1143000"/>
          </a:xfrm>
          <a:prstGeom prst="rect">
            <a:avLst/>
          </a:prstGeom>
          <a:noFill/>
          <a:ln w="9525">
            <a:noFill/>
            <a:miter lim="800000"/>
            <a:headEnd/>
            <a:tailEnd/>
          </a:ln>
          <a:effectLst/>
        </p:spPr>
        <p:txBody>
          <a:bodyPr anchor="ctr"/>
          <a:lstStyle/>
          <a:p>
            <a:pPr algn="ctr"/>
            <a:r>
              <a:rPr lang="en-US" sz="2000" b="1" dirty="0" smtClean="0">
                <a:latin typeface="Arial Unicode MS" pitchFamily="34" charset="-128"/>
              </a:rPr>
              <a:t>ANSI/ISEA  </a:t>
            </a:r>
            <a:r>
              <a:rPr lang="en-US" sz="2000" b="1" dirty="0">
                <a:latin typeface="Arial Unicode MS" pitchFamily="34" charset="-128"/>
              </a:rPr>
              <a:t>107-2004 </a:t>
            </a:r>
            <a:r>
              <a:rPr lang="en-US" sz="2000" b="1" dirty="0" smtClean="0">
                <a:latin typeface="Arial Unicode MS" pitchFamily="34" charset="-128"/>
              </a:rPr>
              <a:t>&amp; ANSI/ISEA 107 – 2010</a:t>
            </a:r>
          </a:p>
          <a:p>
            <a:pPr algn="ctr"/>
            <a:r>
              <a:rPr lang="en-US" sz="2000" b="1" dirty="0" smtClean="0">
                <a:latin typeface="Arial Unicode MS" pitchFamily="34" charset="-128"/>
              </a:rPr>
              <a:t>Class 2 or Class 3 </a:t>
            </a:r>
            <a:r>
              <a:rPr lang="en-US" sz="2000" b="1" dirty="0" smtClean="0">
                <a:latin typeface="Arial Black" pitchFamily="34" charset="0"/>
                <a:cs typeface="Arial" pitchFamily="34" charset="0"/>
              </a:rPr>
              <a:t>ONLY </a:t>
            </a:r>
            <a:r>
              <a:rPr lang="en-US" sz="2000" b="1" dirty="0">
                <a:latin typeface="Arial Unicode MS" pitchFamily="34" charset="-128"/>
              </a:rPr>
              <a:t/>
            </a:r>
            <a:br>
              <a:rPr lang="en-US" sz="2000" b="1" dirty="0">
                <a:latin typeface="Arial Unicode MS" pitchFamily="34" charset="-128"/>
              </a:rPr>
            </a:br>
            <a:r>
              <a:rPr lang="en-US" sz="2000" b="1" dirty="0">
                <a:latin typeface="Arial Unicode MS" pitchFamily="34" charset="-128"/>
              </a:rPr>
              <a:t>MUTCD Apparel Options</a:t>
            </a:r>
          </a:p>
        </p:txBody>
      </p:sp>
      <p:sp>
        <p:nvSpPr>
          <p:cNvPr id="66571" name="AutoShape 11"/>
          <p:cNvSpPr>
            <a:spLocks noChangeArrowheads="1"/>
          </p:cNvSpPr>
          <p:nvPr/>
        </p:nvSpPr>
        <p:spPr bwMode="auto">
          <a:xfrm>
            <a:off x="812588" y="2133600"/>
            <a:ext cx="1726750" cy="1219200"/>
          </a:xfrm>
          <a:custGeom>
            <a:avLst/>
            <a:gdLst>
              <a:gd name="G0" fmla="+- 1456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01" y="16873"/>
                </a:moveTo>
                <a:cubicBezTo>
                  <a:pt x="19348" y="15180"/>
                  <a:pt x="20144" y="13026"/>
                  <a:pt x="20144" y="10800"/>
                </a:cubicBezTo>
                <a:cubicBezTo>
                  <a:pt x="20144" y="5639"/>
                  <a:pt x="15960" y="1456"/>
                  <a:pt x="10800" y="1456"/>
                </a:cubicBezTo>
                <a:cubicBezTo>
                  <a:pt x="8573" y="1455"/>
                  <a:pt x="6419" y="2251"/>
                  <a:pt x="4726" y="3698"/>
                </a:cubicBezTo>
                <a:close/>
                <a:moveTo>
                  <a:pt x="3698" y="4726"/>
                </a:moveTo>
                <a:cubicBezTo>
                  <a:pt x="2251" y="6419"/>
                  <a:pt x="1456" y="8573"/>
                  <a:pt x="1456" y="10799"/>
                </a:cubicBezTo>
                <a:cubicBezTo>
                  <a:pt x="1456" y="15960"/>
                  <a:pt x="5639" y="20144"/>
                  <a:pt x="10800" y="20144"/>
                </a:cubicBezTo>
                <a:cubicBezTo>
                  <a:pt x="13026" y="20144"/>
                  <a:pt x="15180" y="19348"/>
                  <a:pt x="16873" y="17901"/>
                </a:cubicBez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6572" name="Text Box 12"/>
          <p:cNvSpPr txBox="1">
            <a:spLocks noChangeArrowheads="1"/>
          </p:cNvSpPr>
          <p:nvPr/>
        </p:nvSpPr>
        <p:spPr bwMode="auto">
          <a:xfrm>
            <a:off x="812588" y="4673063"/>
            <a:ext cx="2234618" cy="461665"/>
          </a:xfrm>
          <a:prstGeom prst="rect">
            <a:avLst/>
          </a:prstGeom>
          <a:noFill/>
          <a:ln w="9525">
            <a:noFill/>
            <a:miter lim="800000"/>
            <a:headEnd/>
            <a:tailEnd/>
          </a:ln>
          <a:effectLst/>
        </p:spPr>
        <p:txBody>
          <a:bodyPr>
            <a:spAutoFit/>
          </a:bodyPr>
          <a:lstStyle/>
          <a:p>
            <a:pPr>
              <a:spcBef>
                <a:spcPct val="50000"/>
              </a:spcBef>
            </a:pPr>
            <a:r>
              <a:rPr lang="en-US" sz="1200" dirty="0" smtClean="0">
                <a:ea typeface="MS PGothic" pitchFamily="34" charset="-128"/>
                <a:cs typeface="Arial" pitchFamily="34" charset="0"/>
              </a:rPr>
              <a:t>Examples of non-compliant safety vests</a:t>
            </a:r>
            <a:endParaRPr lang="en-US" sz="1200" dirty="0">
              <a:ea typeface="MS PGothic" pitchFamily="34" charset="-128"/>
              <a:cs typeface="Arial" pitchFamily="34" charset="0"/>
            </a:endParaRPr>
          </a:p>
        </p:txBody>
      </p:sp>
      <p:sp>
        <p:nvSpPr>
          <p:cNvPr id="66573" name="AutoShape 13"/>
          <p:cNvSpPr>
            <a:spLocks noChangeArrowheads="1"/>
          </p:cNvSpPr>
          <p:nvPr/>
        </p:nvSpPr>
        <p:spPr bwMode="auto">
          <a:xfrm>
            <a:off x="812588" y="3390900"/>
            <a:ext cx="1726750" cy="1219200"/>
          </a:xfrm>
          <a:custGeom>
            <a:avLst/>
            <a:gdLst>
              <a:gd name="G0" fmla="+- 1456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01" y="16873"/>
                </a:moveTo>
                <a:cubicBezTo>
                  <a:pt x="19348" y="15180"/>
                  <a:pt x="20144" y="13026"/>
                  <a:pt x="20144" y="10800"/>
                </a:cubicBezTo>
                <a:cubicBezTo>
                  <a:pt x="20144" y="5639"/>
                  <a:pt x="15960" y="1456"/>
                  <a:pt x="10800" y="1456"/>
                </a:cubicBezTo>
                <a:cubicBezTo>
                  <a:pt x="8573" y="1455"/>
                  <a:pt x="6419" y="2251"/>
                  <a:pt x="4726" y="3698"/>
                </a:cubicBezTo>
                <a:close/>
                <a:moveTo>
                  <a:pt x="3698" y="4726"/>
                </a:moveTo>
                <a:cubicBezTo>
                  <a:pt x="2251" y="6419"/>
                  <a:pt x="1456" y="8573"/>
                  <a:pt x="1456" y="10799"/>
                </a:cubicBezTo>
                <a:cubicBezTo>
                  <a:pt x="1456" y="15960"/>
                  <a:pt x="5639" y="20144"/>
                  <a:pt x="10800" y="20144"/>
                </a:cubicBezTo>
                <a:cubicBezTo>
                  <a:pt x="13026" y="20144"/>
                  <a:pt x="15180" y="19348"/>
                  <a:pt x="16873" y="17901"/>
                </a:cubicBez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6574" name="Text Box 14"/>
          <p:cNvSpPr txBox="1">
            <a:spLocks noChangeArrowheads="1"/>
          </p:cNvSpPr>
          <p:nvPr/>
        </p:nvSpPr>
        <p:spPr bwMode="auto">
          <a:xfrm>
            <a:off x="0" y="5352754"/>
            <a:ext cx="3351927" cy="1023357"/>
          </a:xfrm>
          <a:prstGeom prst="rect">
            <a:avLst/>
          </a:prstGeom>
          <a:noFill/>
          <a:ln w="9525">
            <a:noFill/>
            <a:miter lim="800000"/>
            <a:headEnd/>
            <a:tailEnd/>
          </a:ln>
          <a:effectLst/>
        </p:spPr>
        <p:txBody>
          <a:bodyPr wrap="square">
            <a:spAutoFit/>
          </a:bodyPr>
          <a:lstStyle/>
          <a:p>
            <a:pPr>
              <a:spcBef>
                <a:spcPct val="50000"/>
              </a:spcBef>
            </a:pPr>
            <a:r>
              <a:rPr lang="en-US" sz="1100" dirty="0">
                <a:ea typeface="MS PGothic" pitchFamily="34" charset="-128"/>
                <a:cs typeface="Arial" pitchFamily="34" charset="0"/>
              </a:rPr>
              <a:t>ANSI </a:t>
            </a:r>
            <a:r>
              <a:rPr lang="en-US" sz="1100" dirty="0" smtClean="0">
                <a:ea typeface="MS PGothic" pitchFamily="34" charset="-128"/>
                <a:cs typeface="Arial" pitchFamily="34" charset="0"/>
              </a:rPr>
              <a:t> 2004 or ANSI 2010 </a:t>
            </a:r>
            <a:r>
              <a:rPr lang="en-US" sz="1100" dirty="0">
                <a:ea typeface="MS PGothic" pitchFamily="34" charset="-128"/>
                <a:cs typeface="Arial" pitchFamily="34" charset="0"/>
              </a:rPr>
              <a:t>Class </a:t>
            </a:r>
            <a:r>
              <a:rPr lang="en-US" sz="1100" dirty="0" smtClean="0">
                <a:ea typeface="MS PGothic" pitchFamily="34" charset="-128"/>
                <a:cs typeface="Arial" pitchFamily="34" charset="0"/>
              </a:rPr>
              <a:t>1 is not allowed for workers on any federal aid right of way, any street or road; public or private.</a:t>
            </a:r>
          </a:p>
          <a:p>
            <a:pPr>
              <a:spcBef>
                <a:spcPct val="50000"/>
              </a:spcBef>
            </a:pPr>
            <a:r>
              <a:rPr lang="en-US" sz="1100" dirty="0" smtClean="0">
                <a:ea typeface="MS PGothic" pitchFamily="34" charset="-128"/>
                <a:cs typeface="Arial" pitchFamily="34" charset="0"/>
              </a:rPr>
              <a:t>Vest at top with two bands around the body are non compliant to ANSI 210</a:t>
            </a:r>
            <a:endParaRPr lang="en-US" sz="1100" dirty="0">
              <a:ea typeface="MS PGothic" pitchFamily="34" charset="-128"/>
              <a:cs typeface="Arial" pitchFamily="34" charset="0"/>
            </a:endParaRPr>
          </a:p>
        </p:txBody>
      </p:sp>
      <p:sp>
        <p:nvSpPr>
          <p:cNvPr id="66575" name="Text Box 15"/>
          <p:cNvSpPr txBox="1">
            <a:spLocks noChangeArrowheads="1"/>
          </p:cNvSpPr>
          <p:nvPr/>
        </p:nvSpPr>
        <p:spPr bwMode="auto">
          <a:xfrm>
            <a:off x="3421759" y="5722086"/>
            <a:ext cx="3961368" cy="461665"/>
          </a:xfrm>
          <a:prstGeom prst="rect">
            <a:avLst/>
          </a:prstGeom>
          <a:noFill/>
          <a:ln w="9525">
            <a:noFill/>
            <a:miter lim="800000"/>
            <a:headEnd/>
            <a:tailEnd/>
          </a:ln>
          <a:effectLst/>
        </p:spPr>
        <p:txBody>
          <a:bodyPr wrap="square">
            <a:spAutoFit/>
          </a:bodyPr>
          <a:lstStyle/>
          <a:p>
            <a:pPr algn="ctr">
              <a:spcBef>
                <a:spcPct val="50000"/>
              </a:spcBef>
            </a:pPr>
            <a:r>
              <a:rPr lang="en-US" sz="1200" dirty="0" smtClean="0">
                <a:ea typeface="MS PGothic" pitchFamily="34" charset="-128"/>
                <a:cs typeface="Arial" pitchFamily="34" charset="0"/>
              </a:rPr>
              <a:t>Examples of ANSI  2004 or ANSI  2010 Class  2 compliant apparel</a:t>
            </a:r>
            <a:endParaRPr lang="en-US" sz="1200" dirty="0">
              <a:ea typeface="MS PGothic" pitchFamily="34" charset="-128"/>
              <a:cs typeface="Arial" pitchFamily="34" charset="0"/>
            </a:endParaRPr>
          </a:p>
        </p:txBody>
      </p:sp>
      <p:sp>
        <p:nvSpPr>
          <p:cNvPr id="66581" name="Text Box 21"/>
          <p:cNvSpPr txBox="1">
            <a:spLocks noChangeArrowheads="1"/>
          </p:cNvSpPr>
          <p:nvPr/>
        </p:nvSpPr>
        <p:spPr bwMode="auto">
          <a:xfrm>
            <a:off x="7383127" y="5562601"/>
            <a:ext cx="4469236" cy="461665"/>
          </a:xfrm>
          <a:prstGeom prst="rect">
            <a:avLst/>
          </a:prstGeom>
          <a:noFill/>
          <a:ln w="9525">
            <a:noFill/>
            <a:miter lim="800000"/>
            <a:headEnd/>
            <a:tailEnd/>
          </a:ln>
          <a:effectLst/>
        </p:spPr>
        <p:txBody>
          <a:bodyPr wrap="square">
            <a:spAutoFit/>
          </a:bodyPr>
          <a:lstStyle/>
          <a:p>
            <a:pPr algn="ctr">
              <a:spcBef>
                <a:spcPts val="0"/>
              </a:spcBef>
            </a:pPr>
            <a:r>
              <a:rPr lang="en-US" sz="1200" dirty="0" smtClean="0">
                <a:ea typeface="MS PGothic" pitchFamily="34" charset="-128"/>
                <a:cs typeface="Arial" pitchFamily="34" charset="0"/>
              </a:rPr>
              <a:t>Examples of ANSI 2004  or ANSI 2010</a:t>
            </a:r>
          </a:p>
          <a:p>
            <a:pPr algn="ctr">
              <a:spcBef>
                <a:spcPts val="0"/>
              </a:spcBef>
            </a:pPr>
            <a:r>
              <a:rPr lang="en-US" sz="1200" dirty="0" smtClean="0">
                <a:ea typeface="MS PGothic" pitchFamily="34" charset="-128"/>
                <a:cs typeface="Arial" pitchFamily="34" charset="0"/>
              </a:rPr>
              <a:t>Class 3 compliant apparel</a:t>
            </a:r>
            <a:endParaRPr lang="en-US" sz="1200" dirty="0">
              <a:ea typeface="MS PGothic" pitchFamily="34" charset="-128"/>
              <a:cs typeface="Arial" pitchFamily="34" charset="0"/>
            </a:endParaRPr>
          </a:p>
        </p:txBody>
      </p:sp>
      <p:sp>
        <p:nvSpPr>
          <p:cNvPr id="66582" name="Line 22"/>
          <p:cNvSpPr>
            <a:spLocks noChangeShapeType="1"/>
          </p:cNvSpPr>
          <p:nvPr/>
        </p:nvSpPr>
        <p:spPr bwMode="auto">
          <a:xfrm>
            <a:off x="7313295" y="1828800"/>
            <a:ext cx="0" cy="3733800"/>
          </a:xfrm>
          <a:prstGeom prst="line">
            <a:avLst/>
          </a:prstGeom>
          <a:noFill/>
          <a:ln w="9525">
            <a:solidFill>
              <a:schemeClr val="tx1"/>
            </a:solidFill>
            <a:round/>
            <a:headEnd/>
            <a:tailEnd/>
          </a:ln>
          <a:effectLst/>
        </p:spPr>
        <p:txBody>
          <a:bodyPr/>
          <a:lstStyle/>
          <a:p>
            <a:endParaRPr lang="en-US"/>
          </a:p>
        </p:txBody>
      </p:sp>
      <p:sp>
        <p:nvSpPr>
          <p:cNvPr id="66583" name="Line 23"/>
          <p:cNvSpPr>
            <a:spLocks noChangeShapeType="1"/>
          </p:cNvSpPr>
          <p:nvPr/>
        </p:nvSpPr>
        <p:spPr bwMode="auto">
          <a:xfrm>
            <a:off x="3351927" y="1828800"/>
            <a:ext cx="0" cy="3657600"/>
          </a:xfrm>
          <a:prstGeom prst="line">
            <a:avLst/>
          </a:prstGeom>
          <a:noFill/>
          <a:ln w="9525">
            <a:solidFill>
              <a:schemeClr val="tx1"/>
            </a:solidFill>
            <a:round/>
            <a:headEnd/>
            <a:tailEnd/>
          </a:ln>
          <a:effectLst/>
        </p:spPr>
        <p:txBody>
          <a:bodyPr/>
          <a:lstStyle/>
          <a:p>
            <a:endParaRPr lang="en-US"/>
          </a:p>
        </p:txBody>
      </p:sp>
      <p:pic>
        <p:nvPicPr>
          <p:cNvPr id="26" name="Picture 25"/>
          <p:cNvPicPr/>
          <p:nvPr/>
        </p:nvPicPr>
        <p:blipFill>
          <a:blip r:embed="rId7" cstate="print"/>
          <a:srcRect/>
          <a:stretch>
            <a:fillRect/>
          </a:stretch>
        </p:blipFill>
        <p:spPr bwMode="auto">
          <a:xfrm>
            <a:off x="9446339" y="2701925"/>
            <a:ext cx="2742486" cy="1110933"/>
          </a:xfrm>
          <a:prstGeom prst="rect">
            <a:avLst/>
          </a:prstGeom>
          <a:noFill/>
          <a:ln w="9525">
            <a:noFill/>
            <a:miter lim="800000"/>
            <a:headEnd/>
            <a:tailEnd/>
          </a:ln>
        </p:spPr>
      </p:pic>
      <p:pic>
        <p:nvPicPr>
          <p:cNvPr id="27" name="Picture 26"/>
          <p:cNvPicPr/>
          <p:nvPr/>
        </p:nvPicPr>
        <p:blipFill>
          <a:blip r:embed="rId8" cstate="print"/>
          <a:srcRect/>
          <a:stretch>
            <a:fillRect/>
          </a:stretch>
        </p:blipFill>
        <p:spPr bwMode="auto">
          <a:xfrm>
            <a:off x="3872491" y="2743201"/>
            <a:ext cx="1110961" cy="1301749"/>
          </a:xfrm>
          <a:prstGeom prst="rect">
            <a:avLst/>
          </a:prstGeom>
          <a:noFill/>
          <a:ln w="9525">
            <a:noFill/>
            <a:miter lim="800000"/>
            <a:headEnd/>
            <a:tailEnd/>
          </a:ln>
        </p:spPr>
      </p:pic>
      <p:pic>
        <p:nvPicPr>
          <p:cNvPr id="28" name="Picture 27"/>
          <p:cNvPicPr/>
          <p:nvPr/>
        </p:nvPicPr>
        <p:blipFill>
          <a:blip r:embed="rId9" cstate="print"/>
          <a:srcRect/>
          <a:stretch>
            <a:fillRect/>
          </a:stretch>
        </p:blipFill>
        <p:spPr bwMode="auto">
          <a:xfrm>
            <a:off x="3351927" y="4000500"/>
            <a:ext cx="3961368" cy="1562100"/>
          </a:xfrm>
          <a:prstGeom prst="rect">
            <a:avLst/>
          </a:prstGeom>
          <a:noFill/>
          <a:ln w="9525">
            <a:noFill/>
            <a:miter lim="800000"/>
            <a:headEnd/>
            <a:tailEnd/>
          </a:ln>
        </p:spPr>
      </p:pic>
      <p:pic>
        <p:nvPicPr>
          <p:cNvPr id="29" name="Picture 28"/>
          <p:cNvPicPr/>
          <p:nvPr/>
        </p:nvPicPr>
        <p:blipFill>
          <a:blip r:embed="rId10" cstate="print"/>
          <a:srcRect/>
          <a:stretch>
            <a:fillRect/>
          </a:stretch>
        </p:blipFill>
        <p:spPr bwMode="auto">
          <a:xfrm>
            <a:off x="8329031" y="4044950"/>
            <a:ext cx="2844059" cy="951473"/>
          </a:xfrm>
          <a:prstGeom prst="rect">
            <a:avLst/>
          </a:prstGeom>
          <a:noFill/>
          <a:ln w="9525">
            <a:noFill/>
            <a:miter lim="800000"/>
            <a:headEnd/>
            <a:tailEnd/>
          </a:ln>
        </p:spPr>
      </p:pic>
      <p:pic>
        <p:nvPicPr>
          <p:cNvPr id="30" name="Picture 29" descr="Polo short HV Airex-ly"/>
          <p:cNvPicPr>
            <a:picLocks noChangeAspect="1" noChangeArrowheads="1"/>
          </p:cNvPicPr>
          <p:nvPr/>
        </p:nvPicPr>
        <p:blipFill>
          <a:blip r:embed="rId11" cstate="print"/>
          <a:srcRect/>
          <a:stretch>
            <a:fillRect/>
          </a:stretch>
        </p:blipFill>
        <p:spPr bwMode="auto">
          <a:xfrm>
            <a:off x="5402444" y="2835276"/>
            <a:ext cx="1764840" cy="1057275"/>
          </a:xfrm>
          <a:prstGeom prst="rect">
            <a:avLst/>
          </a:prstGeom>
          <a:noFill/>
        </p:spPr>
      </p:pic>
      <p:pic>
        <p:nvPicPr>
          <p:cNvPr id="31" name="Picture 30"/>
          <p:cNvPicPr/>
          <p:nvPr/>
        </p:nvPicPr>
        <p:blipFill>
          <a:blip r:embed="rId12" cstate="print"/>
          <a:srcRect/>
          <a:stretch>
            <a:fillRect/>
          </a:stretch>
        </p:blipFill>
        <p:spPr bwMode="auto">
          <a:xfrm>
            <a:off x="7465654" y="2466183"/>
            <a:ext cx="1726752" cy="1295400"/>
          </a:xfrm>
          <a:prstGeom prst="rect">
            <a:avLst/>
          </a:prstGeom>
          <a:noFill/>
          <a:ln w="9525">
            <a:noFill/>
            <a:miter lim="800000"/>
            <a:headEnd/>
            <a:tailEnd/>
          </a:ln>
        </p:spPr>
      </p:pic>
      <p:pic>
        <p:nvPicPr>
          <p:cNvPr id="32" name="Picture 31" descr="Hooded sweatshirt pullover HV zipper pocket C3-ly"/>
          <p:cNvPicPr>
            <a:picLocks noChangeAspect="1" noChangeArrowheads="1"/>
          </p:cNvPicPr>
          <p:nvPr/>
        </p:nvPicPr>
        <p:blipFill>
          <a:blip r:embed="rId13" cstate="print"/>
          <a:srcRect/>
          <a:stretch>
            <a:fillRect/>
          </a:stretch>
        </p:blipFill>
        <p:spPr bwMode="auto">
          <a:xfrm>
            <a:off x="9751060" y="1400177"/>
            <a:ext cx="2189696" cy="1066007"/>
          </a:xfrm>
          <a:prstGeom prst="rect">
            <a:avLst/>
          </a:prstGeom>
          <a:noFill/>
        </p:spPr>
      </p:pic>
      <p:pic>
        <p:nvPicPr>
          <p:cNvPr id="33" name="Picture 32"/>
          <p:cNvPicPr/>
          <p:nvPr/>
        </p:nvPicPr>
        <p:blipFill>
          <a:blip r:embed="rId14" cstate="print"/>
          <a:srcRect/>
          <a:stretch>
            <a:fillRect/>
          </a:stretch>
        </p:blipFill>
        <p:spPr bwMode="auto">
          <a:xfrm>
            <a:off x="3802658" y="1400176"/>
            <a:ext cx="1377593" cy="1343024"/>
          </a:xfrm>
          <a:prstGeom prst="rect">
            <a:avLst/>
          </a:prstGeom>
          <a:noFill/>
          <a:ln w="9525">
            <a:noFill/>
            <a:miter lim="800000"/>
            <a:headEnd/>
            <a:tailEnd/>
          </a:ln>
        </p:spPr>
      </p:pic>
      <p:pic>
        <p:nvPicPr>
          <p:cNvPr id="35" name="Picture 5" descr="Old ISO Two Stripe"/>
          <p:cNvPicPr>
            <a:picLocks noChangeAspect="1" noChangeArrowheads="1"/>
          </p:cNvPicPr>
          <p:nvPr/>
        </p:nvPicPr>
        <p:blipFill>
          <a:blip r:embed="rId15"/>
          <a:srcRect t="32927" r="52734" b="45732"/>
          <a:stretch>
            <a:fillRect/>
          </a:stretch>
        </p:blipFill>
        <p:spPr bwMode="auto">
          <a:xfrm>
            <a:off x="507868" y="641746"/>
            <a:ext cx="2734928" cy="1187054"/>
          </a:xfrm>
          <a:prstGeom prst="rect">
            <a:avLst/>
          </a:prstGeom>
          <a:noFill/>
          <a:ln w="9525">
            <a:noFill/>
            <a:miter lim="800000"/>
            <a:headEnd/>
            <a:tailEnd/>
          </a:ln>
        </p:spPr>
      </p:pic>
      <p:sp>
        <p:nvSpPr>
          <p:cNvPr id="36" name="AutoShape 6"/>
          <p:cNvSpPr>
            <a:spLocks noChangeArrowheads="1"/>
          </p:cNvSpPr>
          <p:nvPr/>
        </p:nvSpPr>
        <p:spPr bwMode="auto">
          <a:xfrm>
            <a:off x="1320457" y="641747"/>
            <a:ext cx="1591848" cy="1148061"/>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normAutofit/>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p>
          <a:p>
            <a:pPr algn="ctr">
              <a:buNone/>
            </a:pPr>
            <a:endParaRPr lang="en-US" sz="1800" dirty="0" smtClean="0">
              <a:latin typeface="Arial" pitchFamily="34" charset="0"/>
              <a:cs typeface="Arial" pitchFamily="34" charset="0"/>
            </a:endParaRPr>
          </a:p>
          <a:p>
            <a:pPr eaLnBrk="1" hangingPunct="1">
              <a:spcBef>
                <a:spcPts val="0"/>
              </a:spcBef>
              <a:spcAft>
                <a:spcPts val="0"/>
              </a:spcAft>
              <a:buFontTx/>
              <a:buNone/>
            </a:pPr>
            <a:r>
              <a:rPr lang="en-US" dirty="0" smtClean="0">
                <a:latin typeface="Arial" charset="0"/>
              </a:rPr>
              <a:t>“</a:t>
            </a:r>
            <a:r>
              <a:rPr lang="en-US" sz="2400" dirty="0" smtClean="0"/>
              <a:t>A trained person designated by the employer </a:t>
            </a:r>
            <a:r>
              <a:rPr lang="en-US" sz="2400" b="1" dirty="0" smtClean="0">
                <a:solidFill>
                  <a:srgbClr val="FF0000"/>
                </a:solidFill>
              </a:rPr>
              <a:t>should conduct a basic hazard </a:t>
            </a:r>
          </a:p>
          <a:p>
            <a:pPr eaLnBrk="1" hangingPunct="1">
              <a:spcBef>
                <a:spcPts val="0"/>
              </a:spcBef>
              <a:spcAft>
                <a:spcPts val="0"/>
              </a:spcAft>
              <a:buFontTx/>
              <a:buNone/>
            </a:pPr>
            <a:r>
              <a:rPr lang="en-US" sz="2400" b="1" dirty="0" smtClean="0">
                <a:solidFill>
                  <a:srgbClr val="FF0000"/>
                </a:solidFill>
              </a:rPr>
              <a:t>assessment</a:t>
            </a:r>
            <a:r>
              <a:rPr lang="en-US" sz="2400" dirty="0" smtClean="0"/>
              <a:t>  for the worksite and job classifications required in the activity area.” “This </a:t>
            </a:r>
          </a:p>
          <a:p>
            <a:pPr eaLnBrk="1" hangingPunct="1">
              <a:spcBef>
                <a:spcPts val="0"/>
              </a:spcBef>
              <a:spcAft>
                <a:spcPts val="0"/>
              </a:spcAft>
              <a:buFontTx/>
              <a:buNone/>
            </a:pPr>
            <a:r>
              <a:rPr lang="en-US" sz="2400" dirty="0" smtClean="0"/>
              <a:t>plan should be in accordance with the Occupational Safety and Health Act of 1970, as </a:t>
            </a:r>
          </a:p>
          <a:p>
            <a:pPr eaLnBrk="1" hangingPunct="1">
              <a:spcBef>
                <a:spcPts val="0"/>
              </a:spcBef>
              <a:spcAft>
                <a:spcPts val="0"/>
              </a:spcAft>
              <a:buFontTx/>
              <a:buNone/>
            </a:pPr>
            <a:r>
              <a:rPr lang="en-US" sz="2400" dirty="0" smtClean="0"/>
              <a:t>amended, General Duty Clause Section 5(a) (1) – Public Law 91-596, 84 Stat.1590.”</a:t>
            </a:r>
          </a:p>
          <a:p>
            <a:pPr eaLnBrk="1" hangingPunct="1"/>
            <a:endParaRPr lang="en-US" sz="2400" dirty="0" smtClean="0"/>
          </a:p>
          <a:p>
            <a:pPr algn="ctr" eaLnBrk="1" hangingPunct="1">
              <a:buFontTx/>
              <a:buNone/>
            </a:pPr>
            <a:endParaRPr lang="en-US" sz="1800" dirty="0" smtClean="0"/>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909170" y="354227"/>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1776245" y="260493"/>
            <a:ext cx="1064871" cy="145837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normAutofit/>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endParaRPr lang="en-US" sz="2400" dirty="0" smtClean="0">
              <a:latin typeface="Arial" pitchFamily="34" charset="0"/>
              <a:cs typeface="Arial" pitchFamily="34" charset="0"/>
            </a:endParaRPr>
          </a:p>
          <a:p>
            <a:r>
              <a:rPr lang="en-US" sz="2600" dirty="0"/>
              <a:t>The following are the </a:t>
            </a:r>
            <a:r>
              <a:rPr lang="en-US" sz="2600" b="1" dirty="0"/>
              <a:t>key elements </a:t>
            </a:r>
            <a:r>
              <a:rPr lang="en-US" sz="2600" dirty="0"/>
              <a:t>of worker safety and TTC </a:t>
            </a:r>
            <a:r>
              <a:rPr lang="en-US" sz="2600" dirty="0" smtClean="0"/>
              <a:t> (Temporary Traffic Control) management </a:t>
            </a:r>
            <a:r>
              <a:rPr lang="en-US" sz="2600" dirty="0"/>
              <a:t>that should be considered </a:t>
            </a:r>
            <a:r>
              <a:rPr lang="en-US" sz="2600" dirty="0" smtClean="0"/>
              <a:t>to improve </a:t>
            </a:r>
            <a:r>
              <a:rPr lang="en-US" sz="2600" dirty="0"/>
              <a:t>worker safety:</a:t>
            </a:r>
          </a:p>
          <a:p>
            <a:r>
              <a:rPr lang="en-US" sz="2600" dirty="0"/>
              <a:t>A. Training—all workers should be trained on how to work next to motor vehicle traffic in a way </a:t>
            </a:r>
            <a:r>
              <a:rPr lang="en-US" sz="2600" dirty="0" smtClean="0"/>
              <a:t>that minimizes </a:t>
            </a:r>
            <a:r>
              <a:rPr lang="en-US" sz="2600" dirty="0"/>
              <a:t>their vulnerability. Workers having specific TTC responsibilities should be trained in </a:t>
            </a:r>
            <a:r>
              <a:rPr lang="en-US" sz="2600" dirty="0" smtClean="0"/>
              <a:t>TTC </a:t>
            </a:r>
            <a:r>
              <a:rPr lang="fr-FR" sz="2600" dirty="0" smtClean="0"/>
              <a:t>techniques</a:t>
            </a:r>
            <a:r>
              <a:rPr lang="fr-FR" sz="2600" dirty="0"/>
              <a:t>, </a:t>
            </a:r>
            <a:r>
              <a:rPr lang="fr-FR" sz="2600" dirty="0" err="1"/>
              <a:t>device</a:t>
            </a:r>
            <a:r>
              <a:rPr lang="fr-FR" sz="2600" dirty="0"/>
              <a:t> usage, and placement.</a:t>
            </a:r>
          </a:p>
          <a:p>
            <a:pPr marL="0" indent="0">
              <a:buNone/>
            </a:pPr>
            <a:endParaRPr lang="en-US" sz="2400" dirty="0" smtClean="0"/>
          </a:p>
          <a:p>
            <a:pPr algn="ctr" eaLnBrk="1" hangingPunct="1">
              <a:buFontTx/>
              <a:buNone/>
            </a:pPr>
            <a:endParaRPr lang="en-US" sz="1800" dirty="0" smtClean="0"/>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624964" y="329513"/>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2072807" y="297563"/>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92480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normAutofit lnSpcReduction="10000"/>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endParaRPr lang="en-US" sz="2400" dirty="0" smtClean="0">
              <a:latin typeface="Arial" pitchFamily="34" charset="0"/>
              <a:cs typeface="Arial" pitchFamily="34" charset="0"/>
            </a:endParaRPr>
          </a:p>
          <a:p>
            <a:r>
              <a:rPr lang="en-US" sz="2400" dirty="0"/>
              <a:t>B. Temporary Traffic Barriers—temporary traffic barriers should be placed along the work space </a:t>
            </a:r>
            <a:r>
              <a:rPr lang="en-US" sz="2400" dirty="0" smtClean="0"/>
              <a:t>depending on </a:t>
            </a:r>
            <a:r>
              <a:rPr lang="en-US" sz="2400" dirty="0"/>
              <a:t>factors such as lateral clearance of workers from adjacent traffic, speed of traffic, duration and type </a:t>
            </a:r>
            <a:r>
              <a:rPr lang="en-US" sz="2400" dirty="0" smtClean="0"/>
              <a:t>of operations</a:t>
            </a:r>
            <a:r>
              <a:rPr lang="en-US" sz="2400" dirty="0"/>
              <a:t>, time of day, and volume of traffic</a:t>
            </a:r>
            <a:r>
              <a:rPr lang="en-US" sz="2400" dirty="0" smtClean="0"/>
              <a:t>.</a:t>
            </a:r>
          </a:p>
          <a:p>
            <a:endParaRPr lang="en-US" sz="2400" dirty="0"/>
          </a:p>
          <a:p>
            <a:r>
              <a:rPr lang="en-US" sz="2400" dirty="0" smtClean="0"/>
              <a:t>C</a:t>
            </a:r>
            <a:r>
              <a:rPr lang="en-US" sz="2400" dirty="0"/>
              <a:t>. Speed Reduction—reducing the speed of vehicular traffic, mainly through regulatory speed </a:t>
            </a:r>
            <a:r>
              <a:rPr lang="en-US" sz="2400" dirty="0" smtClean="0"/>
              <a:t>zoning, funneling</a:t>
            </a:r>
            <a:r>
              <a:rPr lang="en-US" sz="2400" dirty="0"/>
              <a:t>, lane reduction, or the use of uniformed law enforcement officers or flaggers, should </a:t>
            </a:r>
            <a:r>
              <a:rPr lang="en-US" sz="2400" dirty="0" smtClean="0"/>
              <a:t>be considered</a:t>
            </a:r>
            <a:r>
              <a:rPr lang="en-US" sz="2400" dirty="0"/>
              <a:t>.</a:t>
            </a:r>
          </a:p>
          <a:p>
            <a:pPr algn="ctr" eaLnBrk="1" hangingPunct="1">
              <a:buFontTx/>
              <a:buNone/>
            </a:pPr>
            <a:endParaRPr lang="en-US" sz="1800" dirty="0" smtClean="0"/>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501397" y="465437"/>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1751531" y="272849"/>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89697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441" y="1901142"/>
            <a:ext cx="11104139" cy="3886200"/>
          </a:xfrm>
        </p:spPr>
        <p:txBody>
          <a:bodyPr>
            <a:normAutofit lnSpcReduction="10000"/>
          </a:bodyPr>
          <a:lstStyle/>
          <a:p>
            <a:pPr algn="ctr">
              <a:buNone/>
            </a:pPr>
            <a:endParaRPr lang="en-US" sz="1800" b="1" dirty="0" smtClean="0">
              <a:latin typeface="Arial" pitchFamily="34" charset="0"/>
              <a:cs typeface="Arial" pitchFamily="34" charset="0"/>
            </a:endParaRPr>
          </a:p>
          <a:p>
            <a:pPr algn="ctr">
              <a:buNone/>
            </a:pPr>
            <a:r>
              <a:rPr lang="en-US" sz="2400" b="1" dirty="0" smtClean="0">
                <a:latin typeface="Arial" pitchFamily="34" charset="0"/>
                <a:cs typeface="Arial" pitchFamily="34" charset="0"/>
              </a:rPr>
              <a:t>Section 6D.03 Worker Safety Considerations</a:t>
            </a:r>
            <a:endParaRPr lang="en-US" sz="2400" dirty="0" smtClean="0">
              <a:latin typeface="Arial" pitchFamily="34" charset="0"/>
              <a:cs typeface="Arial" pitchFamily="34" charset="0"/>
            </a:endParaRPr>
          </a:p>
          <a:p>
            <a:r>
              <a:rPr lang="en-US" sz="2400" dirty="0" smtClean="0"/>
              <a:t>D</a:t>
            </a:r>
            <a:r>
              <a:rPr lang="en-US" sz="2400" dirty="0"/>
              <a:t>. Activity Area—planning the internal work activity area to minimize backing-up maneuvers of</a:t>
            </a:r>
          </a:p>
          <a:p>
            <a:r>
              <a:rPr lang="en-US" sz="2400" dirty="0"/>
              <a:t>construction vehicles should be considered to minimize the exposure to risk</a:t>
            </a:r>
            <a:r>
              <a:rPr lang="en-US" sz="2400" dirty="0" smtClean="0"/>
              <a:t>.</a:t>
            </a:r>
          </a:p>
          <a:p>
            <a:r>
              <a:rPr lang="en-US" sz="2400" dirty="0"/>
              <a:t>E. Worker Safety Planning—a trained person designated by the employer should conduct a basic </a:t>
            </a:r>
            <a:r>
              <a:rPr lang="en-US" sz="2400" dirty="0" smtClean="0"/>
              <a:t>hazard assessment </a:t>
            </a:r>
            <a:r>
              <a:rPr lang="en-US" sz="2400" dirty="0"/>
              <a:t>for the worksite and job classifications required in the activity area. This safety </a:t>
            </a:r>
            <a:r>
              <a:rPr lang="en-US" sz="2400" dirty="0" smtClean="0"/>
              <a:t>professional should </a:t>
            </a:r>
            <a:r>
              <a:rPr lang="en-US" sz="2400" dirty="0"/>
              <a:t>determine whether engineering, administrative, or personal protection measures should </a:t>
            </a:r>
            <a:r>
              <a:rPr lang="en-US" sz="2400" dirty="0" smtClean="0"/>
              <a:t>be implemented</a:t>
            </a:r>
            <a:r>
              <a:rPr lang="en-US" sz="2400" dirty="0"/>
              <a:t>. This plan should be in accordance with the Occupational Safety and Health Act of </a:t>
            </a:r>
            <a:r>
              <a:rPr lang="en-US" sz="2400" dirty="0" smtClean="0"/>
              <a:t>1970.</a:t>
            </a:r>
            <a:endParaRPr lang="en-US" sz="2400" dirty="0"/>
          </a:p>
          <a:p>
            <a:pPr algn="ctr" eaLnBrk="1" hangingPunct="1">
              <a:buFontTx/>
              <a:buNone/>
            </a:pPr>
            <a:endParaRPr lang="en-US" sz="1800" dirty="0" smtClean="0"/>
          </a:p>
        </p:txBody>
      </p:sp>
      <p:sp>
        <p:nvSpPr>
          <p:cNvPr id="8195" name="Rectangle 4"/>
          <p:cNvSpPr>
            <a:spLocks noChangeArrowheads="1"/>
          </p:cNvSpPr>
          <p:nvPr/>
        </p:nvSpPr>
        <p:spPr bwMode="auto">
          <a:xfrm>
            <a:off x="609441" y="228600"/>
            <a:ext cx="10360501" cy="1143000"/>
          </a:xfrm>
          <a:prstGeom prst="rect">
            <a:avLst/>
          </a:prstGeom>
          <a:noFill/>
          <a:ln w="9525">
            <a:noFill/>
            <a:miter lim="800000"/>
            <a:headEnd/>
            <a:tailEnd/>
          </a:ln>
        </p:spPr>
        <p:txBody>
          <a:bodyPr anchor="ctr"/>
          <a:lstStyle/>
          <a:p>
            <a:pPr algn="ctr"/>
            <a:r>
              <a:rPr lang="en-US" sz="2400" dirty="0">
                <a:solidFill>
                  <a:schemeClr val="tx2"/>
                </a:solidFill>
                <a:latin typeface="Arial" pitchFamily="34" charset="0"/>
                <a:cs typeface="Arial" pitchFamily="34" charset="0"/>
              </a:rPr>
              <a:t>2009 MUTCD Edition </a:t>
            </a:r>
            <a:endParaRPr lang="en-US" sz="2400" dirty="0" smtClean="0">
              <a:solidFill>
                <a:schemeClr val="tx2"/>
              </a:solidFill>
              <a:latin typeface="Arial" pitchFamily="34" charset="0"/>
              <a:cs typeface="Arial" pitchFamily="34" charset="0"/>
            </a:endParaRPr>
          </a:p>
          <a:p>
            <a:pPr algn="ctr"/>
            <a:r>
              <a:rPr lang="en-US" sz="2400" dirty="0" smtClean="0">
                <a:solidFill>
                  <a:schemeClr val="tx2"/>
                </a:solidFill>
                <a:latin typeface="Arial" pitchFamily="34" charset="0"/>
                <a:cs typeface="Arial" pitchFamily="34" charset="0"/>
              </a:rPr>
              <a:t>Streets </a:t>
            </a:r>
            <a:r>
              <a:rPr lang="en-US" sz="2400" dirty="0">
                <a:solidFill>
                  <a:schemeClr val="tx2"/>
                </a:solidFill>
                <a:latin typeface="Arial" pitchFamily="34" charset="0"/>
                <a:cs typeface="Arial" pitchFamily="34" charset="0"/>
              </a:rPr>
              <a:t>and Highways</a:t>
            </a:r>
          </a:p>
        </p:txBody>
      </p:sp>
      <p:pic>
        <p:nvPicPr>
          <p:cNvPr id="8196" name="Picture 5"/>
          <p:cNvPicPr>
            <a:picLocks noChangeAspect="1" noChangeArrowheads="1"/>
          </p:cNvPicPr>
          <p:nvPr/>
        </p:nvPicPr>
        <p:blipFill>
          <a:blip r:embed="rId2" cstate="print"/>
          <a:srcRect/>
          <a:stretch>
            <a:fillRect/>
          </a:stretch>
        </p:blipFill>
        <p:spPr bwMode="auto">
          <a:xfrm>
            <a:off x="8501397" y="329513"/>
            <a:ext cx="1072431" cy="1419828"/>
          </a:xfrm>
          <a:prstGeom prst="rect">
            <a:avLst/>
          </a:prstGeom>
          <a:noFill/>
          <a:ln w="9525">
            <a:noFill/>
            <a:miter lim="800000"/>
            <a:headEnd/>
            <a:tailEnd/>
          </a:ln>
        </p:spPr>
      </p:pic>
      <p:pic>
        <p:nvPicPr>
          <p:cNvPr id="5" name="Picture 7" descr="ANSI 107-2010 Cover"/>
          <p:cNvPicPr>
            <a:picLocks noChangeAspect="1" noChangeArrowheads="1"/>
          </p:cNvPicPr>
          <p:nvPr/>
        </p:nvPicPr>
        <p:blipFill>
          <a:blip r:embed="rId3" cstate="print"/>
          <a:srcRect l="4688"/>
          <a:stretch>
            <a:fillRect/>
          </a:stretch>
        </p:blipFill>
        <p:spPr bwMode="auto">
          <a:xfrm>
            <a:off x="2023380" y="235779"/>
            <a:ext cx="1064871" cy="14583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32484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438a5a2de151f87bcf9ede673534dd4017244f"/>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M">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mn-lt"/>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txDef>
      <a:spPr>
        <a:noFill/>
      </a:spPr>
      <a:bodyPr wrap="square" rtlCol="0">
        <a:noAutofit/>
      </a:bodyPr>
      <a:lstStyle>
        <a:defPPr>
          <a:defRPr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2065</TotalTime>
  <Words>1282</Words>
  <Application>Microsoft Office PowerPoint</Application>
  <PresentationFormat>Custom</PresentationFormat>
  <Paragraphs>105</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3M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US229531</dc:creator>
  <dc:description>www.3M.com/identity</dc:description>
  <cp:lastModifiedBy>Velez, Marilyn - OSHA</cp:lastModifiedBy>
  <cp:revision>44</cp:revision>
  <cp:lastPrinted>2006-11-20T19:27:20Z</cp:lastPrinted>
  <dcterms:created xsi:type="dcterms:W3CDTF">2014-01-09T15:19:45Z</dcterms:created>
  <dcterms:modified xsi:type="dcterms:W3CDTF">2017-11-06T17:31:36Z</dcterms:modified>
</cp:coreProperties>
</file>