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144" userDrawn="1">
          <p15:clr>
            <a:srgbClr val="A4A3A4"/>
          </p15:clr>
        </p15:guide>
        <p15:guide id="3" pos="4752" userDrawn="1">
          <p15:clr>
            <a:srgbClr val="A4A3A4"/>
          </p15:clr>
        </p15:guide>
        <p15:guide id="4" orient="horz" pos="144" userDrawn="1">
          <p15:clr>
            <a:srgbClr val="A4A3A4"/>
          </p15:clr>
        </p15:guide>
        <p15:guide id="5" orient="horz" pos="720" userDrawn="1">
          <p15:clr>
            <a:srgbClr val="A4A3A4"/>
          </p15:clr>
        </p15:guide>
        <p15:guide id="6" orient="horz" pos="61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0266BB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76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2688" y="126"/>
      </p:cViewPr>
      <p:guideLst>
        <p:guide orient="horz" pos="3168"/>
        <p:guide pos="144"/>
        <p:guide pos="4752"/>
        <p:guide orient="horz" pos="144"/>
        <p:guide orient="horz" pos="720"/>
        <p:guide orient="horz" pos="61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D293-E04C-49D2-86D6-2E87C2F28B0C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1EE2-00C5-4898-9557-1D6C6D9C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6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D293-E04C-49D2-86D6-2E87C2F28B0C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1EE2-00C5-4898-9557-1D6C6D9C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5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D293-E04C-49D2-86D6-2E87C2F28B0C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1EE2-00C5-4898-9557-1D6C6D9C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35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D293-E04C-49D2-86D6-2E87C2F28B0C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1EE2-00C5-4898-9557-1D6C6D9C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1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D293-E04C-49D2-86D6-2E87C2F28B0C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1EE2-00C5-4898-9557-1D6C6D9C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30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D293-E04C-49D2-86D6-2E87C2F28B0C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1EE2-00C5-4898-9557-1D6C6D9C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11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D293-E04C-49D2-86D6-2E87C2F28B0C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1EE2-00C5-4898-9557-1D6C6D9C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D293-E04C-49D2-86D6-2E87C2F28B0C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1EE2-00C5-4898-9557-1D6C6D9C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24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D293-E04C-49D2-86D6-2E87C2F28B0C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1EE2-00C5-4898-9557-1D6C6D9C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27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D293-E04C-49D2-86D6-2E87C2F28B0C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1EE2-00C5-4898-9557-1D6C6D9C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3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D293-E04C-49D2-86D6-2E87C2F28B0C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C1EE2-00C5-4898-9557-1D6C6D9C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85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ED293-E04C-49D2-86D6-2E87C2F28B0C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C1EE2-00C5-4898-9557-1D6C6D9C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32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703E3F3-D2DE-4C00-A9D4-9CBD8DB060E8}"/>
              </a:ext>
            </a:extLst>
          </p:cNvPr>
          <p:cNvSpPr/>
          <p:nvPr/>
        </p:nvSpPr>
        <p:spPr>
          <a:xfrm>
            <a:off x="228600" y="2277636"/>
            <a:ext cx="7315200" cy="1894735"/>
          </a:xfrm>
          <a:prstGeom prst="rect">
            <a:avLst/>
          </a:prstGeom>
          <a:solidFill>
            <a:srgbClr val="026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BC2776-0A83-4B77-BD78-50400F3B969C}"/>
              </a:ext>
            </a:extLst>
          </p:cNvPr>
          <p:cNvSpPr txBox="1"/>
          <p:nvPr/>
        </p:nvSpPr>
        <p:spPr>
          <a:xfrm>
            <a:off x="228600" y="168672"/>
            <a:ext cx="3034805" cy="1554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5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STOP</a:t>
            </a:r>
          </a:p>
        </p:txBody>
      </p:sp>
      <p:pic>
        <p:nvPicPr>
          <p:cNvPr id="10" name="Graphic 9" descr="Raised hand">
            <a:extLst>
              <a:ext uri="{FF2B5EF4-FFF2-40B4-BE49-F238E27FC236}">
                <a16:creationId xmlns:a16="http://schemas.microsoft.com/office/drawing/2014/main" id="{E3A8E16B-94DC-4C97-AAAE-7785527C87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89644" y="269329"/>
            <a:ext cx="1422046" cy="142204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9D83080-71DD-4BDE-BA53-0A456483B4F0}"/>
              </a:ext>
            </a:extLst>
          </p:cNvPr>
          <p:cNvSpPr txBox="1"/>
          <p:nvPr/>
        </p:nvSpPr>
        <p:spPr>
          <a:xfrm>
            <a:off x="228600" y="1692861"/>
            <a:ext cx="7315200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COVID-19 UPDATE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A4D243-2EA7-438A-8BC1-766F5E201CC0}"/>
              </a:ext>
            </a:extLst>
          </p:cNvPr>
          <p:cNvSpPr txBox="1"/>
          <p:nvPr/>
        </p:nvSpPr>
        <p:spPr>
          <a:xfrm>
            <a:off x="613457" y="2527154"/>
            <a:ext cx="6574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w Cen MT" panose="020B0602020104020603" pitchFamily="34" charset="0"/>
              </a:rPr>
              <a:t>In an effort to minimize health risks and comply with social distancing requirements, we ask all guests </a:t>
            </a:r>
            <a:r>
              <a:rPr lang="en-US" u="sng" dirty="0">
                <a:solidFill>
                  <a:schemeClr val="bg1"/>
                </a:solidFill>
                <a:latin typeface="Tw Cen MT" panose="020B0602020104020603" pitchFamily="34" charset="0"/>
              </a:rPr>
              <a:t>without an existing appointment</a:t>
            </a:r>
            <a:r>
              <a:rPr lang="en-US" dirty="0">
                <a:solidFill>
                  <a:schemeClr val="bg1"/>
                </a:solidFill>
                <a:latin typeface="Tw Cen MT" panose="020B0602020104020603" pitchFamily="34" charset="0"/>
              </a:rPr>
              <a:t> to please call your designated TRE or field staff member with any questions or concerns until further notice.  </a:t>
            </a:r>
            <a:r>
              <a:rPr lang="en-US" b="1" dirty="0">
                <a:solidFill>
                  <a:schemeClr val="bg1"/>
                </a:solidFill>
                <a:latin typeface="Tw Cen MT" panose="020B0602020104020603" pitchFamily="34" charset="0"/>
              </a:rPr>
              <a:t>THANK YOU!</a:t>
            </a:r>
            <a:endParaRPr lang="en-US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graphicFrame>
        <p:nvGraphicFramePr>
          <p:cNvPr id="19" name="Table 19">
            <a:extLst>
              <a:ext uri="{FF2B5EF4-FFF2-40B4-BE49-F238E27FC236}">
                <a16:creationId xmlns:a16="http://schemas.microsoft.com/office/drawing/2014/main" id="{DF886F9B-9207-41F0-BECE-A446EF856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38394"/>
              </p:ext>
            </p:extLst>
          </p:nvPr>
        </p:nvGraphicFramePr>
        <p:xfrm>
          <a:off x="228600" y="4172371"/>
          <a:ext cx="7315198" cy="552142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449729">
                  <a:extLst>
                    <a:ext uri="{9D8B030D-6E8A-4147-A177-3AD203B41FA5}">
                      <a16:colId xmlns:a16="http://schemas.microsoft.com/office/drawing/2014/main" val="811567132"/>
                    </a:ext>
                  </a:extLst>
                </a:gridCol>
                <a:gridCol w="1527858">
                  <a:extLst>
                    <a:ext uri="{9D8B030D-6E8A-4147-A177-3AD203B41FA5}">
                      <a16:colId xmlns:a16="http://schemas.microsoft.com/office/drawing/2014/main" val="2145685209"/>
                    </a:ext>
                  </a:extLst>
                </a:gridCol>
                <a:gridCol w="1510593">
                  <a:extLst>
                    <a:ext uri="{9D8B030D-6E8A-4147-A177-3AD203B41FA5}">
                      <a16:colId xmlns:a16="http://schemas.microsoft.com/office/drawing/2014/main" val="3628197238"/>
                    </a:ext>
                  </a:extLst>
                </a:gridCol>
                <a:gridCol w="2827018">
                  <a:extLst>
                    <a:ext uri="{9D8B030D-6E8A-4147-A177-3AD203B41FA5}">
                      <a16:colId xmlns:a16="http://schemas.microsoft.com/office/drawing/2014/main" val="133628173"/>
                    </a:ext>
                  </a:extLst>
                </a:gridCol>
              </a:tblGrid>
              <a:tr h="34985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w Cen MT" panose="020B0602020104020603" pitchFamily="34" charset="0"/>
                        </a:rPr>
                        <a:t>Name</a:t>
                      </a:r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w Cen MT" panose="020B0602020104020603" pitchFamily="34" charset="0"/>
                        </a:rPr>
                        <a:t>Position</a:t>
                      </a:r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w Cen MT" panose="020B0602020104020603" pitchFamily="34" charset="0"/>
                        </a:rPr>
                        <a:t>Phone No.</a:t>
                      </a:r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w Cen MT" panose="020B0602020104020603" pitchFamily="34" charset="0"/>
                        </a:rPr>
                        <a:t>Responsibility</a:t>
                      </a:r>
                    </a:p>
                  </a:txBody>
                  <a:tcP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474554"/>
                  </a:ext>
                </a:extLst>
              </a:tr>
              <a:tr h="42034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w Cen MT" panose="020B0602020104020603" pitchFamily="34" charset="0"/>
                        </a:rPr>
                        <a:t>First, Last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w Cen MT" panose="020B0602020104020603" pitchFamily="34" charset="0"/>
                        </a:rPr>
                        <a:t>Sr. Project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w Cen MT" panose="020B0602020104020603" pitchFamily="34" charset="0"/>
                        </a:rPr>
                        <a:t>(555)-555-5555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w Cen MT" panose="020B0602020104020603" pitchFamily="34" charset="0"/>
                        </a:rPr>
                        <a:t>Type What People Should Contact You For (General Questions, Trades, Contract, </a:t>
                      </a:r>
                      <a:r>
                        <a:rPr lang="en-US" sz="1200" dirty="0" err="1">
                          <a:latin typeface="Tw Cen MT" panose="020B0602020104020603" pitchFamily="34" charset="0"/>
                        </a:rPr>
                        <a:t>etc</a:t>
                      </a:r>
                      <a:r>
                        <a:rPr lang="en-US" sz="1200" dirty="0">
                          <a:latin typeface="Tw Cen MT" panose="020B0602020104020603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822229"/>
                  </a:ext>
                </a:extLst>
              </a:tr>
              <a:tr h="42034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w Cen MT" panose="020B0602020104020603" pitchFamily="34" charset="0"/>
                        </a:rPr>
                        <a:t>First, Last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7724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+mn-cs"/>
                        </a:rPr>
                        <a:t>Sr. Superintendent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w Cen MT" panose="020B0602020104020603" pitchFamily="34" charset="0"/>
                        </a:rPr>
                        <a:t>(555)-555-5555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77240" rtl="0" eaLnBrk="1" latinLnBrk="0" hangingPunct="1"/>
                      <a:endParaRPr lang="en-US" sz="1200" kern="120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27794"/>
                  </a:ext>
                </a:extLst>
              </a:tr>
              <a:tr h="42034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w Cen MT" panose="020B0602020104020603" pitchFamily="34" charset="0"/>
                        </a:rPr>
                        <a:t>First, Last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7724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+mn-cs"/>
                        </a:rPr>
                        <a:t>Assist. Superintendent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w Cen MT" panose="020B0602020104020603" pitchFamily="34" charset="0"/>
                        </a:rPr>
                        <a:t>(555)-555-5555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7724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255707"/>
                  </a:ext>
                </a:extLst>
              </a:tr>
              <a:tr h="42034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w Cen MT" panose="020B0602020104020603" pitchFamily="34" charset="0"/>
                        </a:rPr>
                        <a:t>First, Last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7724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+mn-cs"/>
                        </a:rPr>
                        <a:t>Field Coordinator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 pitchFamily="34" charset="0"/>
                          <a:ea typeface="+mn-ea"/>
                          <a:cs typeface="+mn-cs"/>
                        </a:rPr>
                        <a:t>(555)-555-5555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w Cen MT" panose="020B06020201040206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7724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399227"/>
                  </a:ext>
                </a:extLst>
              </a:tr>
              <a:tr h="42034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w Cen MT" panose="020B0602020104020603" pitchFamily="34" charset="0"/>
                        </a:rPr>
                        <a:t>First, Last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7724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+mn-cs"/>
                        </a:rPr>
                        <a:t>Sr. Engineer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 pitchFamily="34" charset="0"/>
                          <a:ea typeface="+mn-ea"/>
                          <a:cs typeface="+mn-cs"/>
                        </a:rPr>
                        <a:t>(555)-555-5555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w Cen MT" panose="020B06020201040206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7724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09211"/>
                  </a:ext>
                </a:extLst>
              </a:tr>
              <a:tr h="42034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w Cen MT" panose="020B0602020104020603" pitchFamily="34" charset="0"/>
                        </a:rPr>
                        <a:t>First, Last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7724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+mn-cs"/>
                        </a:rPr>
                        <a:t>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 pitchFamily="34" charset="0"/>
                          <a:ea typeface="+mn-ea"/>
                          <a:cs typeface="+mn-cs"/>
                        </a:rPr>
                        <a:t>(555)-555-5555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w Cen MT" panose="020B06020201040206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7724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014813"/>
                  </a:ext>
                </a:extLst>
              </a:tr>
              <a:tr h="108404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w Cen MT" panose="020B0602020104020603" pitchFamily="34" charset="0"/>
                        </a:rPr>
                        <a:t>First, Last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7724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+mn-cs"/>
                        </a:rPr>
                        <a:t>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 pitchFamily="34" charset="0"/>
                          <a:ea typeface="+mn-ea"/>
                          <a:cs typeface="+mn-cs"/>
                        </a:rPr>
                        <a:t>(555)-555-5555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w Cen MT" panose="020B06020201040206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7724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51493"/>
                  </a:ext>
                </a:extLst>
              </a:tr>
              <a:tr h="110828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w Cen MT" panose="020B0602020104020603" pitchFamily="34" charset="0"/>
                        </a:rPr>
                        <a:t>First, Last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7724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+mn-cs"/>
                        </a:rPr>
                        <a:t>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 pitchFamily="34" charset="0"/>
                          <a:ea typeface="+mn-ea"/>
                          <a:cs typeface="+mn-cs"/>
                        </a:rPr>
                        <a:t>(555)-555-5555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w Cen MT" panose="020B06020201040206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7724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549007"/>
                  </a:ext>
                </a:extLst>
              </a:tr>
              <a:tr h="420342">
                <a:tc>
                  <a:txBody>
                    <a:bodyPr/>
                    <a:lstStyle/>
                    <a:p>
                      <a:pPr marL="0" algn="l" defTabSz="77724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+mn-cs"/>
                        </a:rPr>
                        <a:t>Eric Bellamy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7724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 Cen MT" panose="020B0602020104020603" pitchFamily="34" charset="0"/>
                          <a:ea typeface="+mn-ea"/>
                          <a:cs typeface="+mn-cs"/>
                        </a:rPr>
                        <a:t>(555)-555-5555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77724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642090"/>
                  </a:ext>
                </a:extLst>
              </a:tr>
            </a:tbl>
          </a:graphicData>
        </a:graphic>
      </p:graphicFrame>
      <p:pic>
        <p:nvPicPr>
          <p:cNvPr id="22" name="Picture 21">
            <a:extLst>
              <a:ext uri="{FF2B5EF4-FFF2-40B4-BE49-F238E27FC236}">
                <a16:creationId xmlns:a16="http://schemas.microsoft.com/office/drawing/2014/main" id="{5D745DE0-5BCB-4D95-AE94-563EADE54A9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574" y="347143"/>
            <a:ext cx="698901" cy="755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230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OLDER Color Palette">
      <a:dk1>
        <a:sysClr val="windowText" lastClr="000000"/>
      </a:dk1>
      <a:lt1>
        <a:sysClr val="window" lastClr="FFFFFF"/>
      </a:lt1>
      <a:dk2>
        <a:srgbClr val="F2F2F2"/>
      </a:dk2>
      <a:lt2>
        <a:srgbClr val="E7E6E6"/>
      </a:lt2>
      <a:accent1>
        <a:srgbClr val="0266BB"/>
      </a:accent1>
      <a:accent2>
        <a:srgbClr val="FFC843"/>
      </a:accent2>
      <a:accent3>
        <a:srgbClr val="FF9D03"/>
      </a:accent3>
      <a:accent4>
        <a:srgbClr val="CDDC28"/>
      </a:accent4>
      <a:accent5>
        <a:srgbClr val="9BA91B"/>
      </a:accent5>
      <a:accent6>
        <a:srgbClr val="ADC9E8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158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Tw Cen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Platz</dc:creator>
  <cp:lastModifiedBy>Alyson Abercrombie</cp:lastModifiedBy>
  <cp:revision>16</cp:revision>
  <dcterms:created xsi:type="dcterms:W3CDTF">2020-03-23T13:19:04Z</dcterms:created>
  <dcterms:modified xsi:type="dcterms:W3CDTF">2020-04-15T18:38:13Z</dcterms:modified>
</cp:coreProperties>
</file>